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Roboto"/>
      <p:regular r:id="rId18"/>
      <p:bold r:id="rId19"/>
      <p:italic r:id="rId20"/>
      <p:boldItalic r:id="rId21"/>
    </p:embeddedFont>
    <p:embeddedFont>
      <p:font typeface="Comfortaa"/>
      <p:regular r:id="rId22"/>
      <p:bold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5544">
          <p15:clr>
            <a:srgbClr val="A4A3A4"/>
          </p15:clr>
        </p15:guide>
        <p15:guide id="3" orient="horz">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A52A5BC-ACBE-40C5-BA7F-8DBFC1833AA5}">
  <a:tblStyle styleId="{9A52A5BC-ACBE-40C5-BA7F-8DBFC1833AA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5544"/>
        <p:guide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11" Type="http://schemas.openxmlformats.org/officeDocument/2006/relationships/slide" Target="slides/slide5.xml"/><Relationship Id="rId22" Type="http://schemas.openxmlformats.org/officeDocument/2006/relationships/font" Target="fonts/Comfortaa-regular.fntdata"/><Relationship Id="rId10" Type="http://schemas.openxmlformats.org/officeDocument/2006/relationships/slide" Target="slides/slide4.xml"/><Relationship Id="rId21" Type="http://schemas.openxmlformats.org/officeDocument/2006/relationships/font" Target="fonts/Roboto-boldItalic.fntdata"/><Relationship Id="rId13" Type="http://schemas.openxmlformats.org/officeDocument/2006/relationships/slide" Target="slides/slide7.xml"/><Relationship Id="rId12" Type="http://schemas.openxmlformats.org/officeDocument/2006/relationships/slide" Target="slides/slide6.xml"/><Relationship Id="rId23" Type="http://schemas.openxmlformats.org/officeDocument/2006/relationships/font" Target="fonts/Comfortaa-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font" Target="fonts/Roboto-bold.fntdata"/><Relationship Id="rId6" Type="http://schemas.openxmlformats.org/officeDocument/2006/relationships/notesMaster" Target="notesMasters/notesMaster1.xml"/><Relationship Id="rId18" Type="http://schemas.openxmlformats.org/officeDocument/2006/relationships/font" Target="fonts/Roboto-regular.fntdata"/><Relationship Id="rId7" Type="http://schemas.openxmlformats.org/officeDocument/2006/relationships/slide" Target="slides/slide1.xml"/><Relationship Id="rId8"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bdbe0c508f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bdbe0c508f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Remember that sprint plan? Here’s another breakdown of those completion dates coming up</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bdbe0c508f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bdbe0c508f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bdbe0c508f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bdbe0c508f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 Connor, I’m the </a:t>
            </a:r>
            <a:r>
              <a:rPr lang="en"/>
              <a:t>functional</a:t>
            </a:r>
            <a:r>
              <a:rPr lang="en"/>
              <a:t> project lead, and this is the rest of our team: Nona, our management lead; Adam, our technical lead; and Tanner, our lead developer</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bdbe0c508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bdbe0c508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renting process, whether for your home or vacation can be complicated and stressful, we aim to make that process as smooth as possible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bdbe0c508f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bdbe0c508f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Interacting with complicated processes across multiple sites can slow down your day and take the fun out of your search. Not to mention dealing with controversies and issues plaguing market leaders like AirBnB</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bdbe0c508f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bdbe0c508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Place for Space, we’re providing solutions. We want to be your one stop shop for rental needs. A place you can trust. Our team is working hard to ensure that there are no late cancellations and no fake listings.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bdbe0c508f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bdbe0c508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We’ll provide users with all the tools they need to find their next rental space. Using Heroku to host the site, OAuth to manage user registration, nodejs for the backend, react for the front end, and PostgresSQL for the database work. We provide a personalized account, ways to communicate with other users, and more all easily accessible from the dashboard.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bddc33af66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bddc33af66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bdbe0c508f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bdbe0c508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will we make money? Simple, all users will pay a small fee to ensure the quality of place for space while listers in particular can pay for advertising for their properties. According to a review by BusinessofApps.com, AirBnB made just under 5 billion dollars in 2019. Even with a quarter as many listings, we could expect to see a billion dollars in revenue in our first fiscal year</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bdbe0c508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bdbe0c508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 the course of our 5 sprint plan, we will implement these features providing a functioning deliverable at the end of sprint 5</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1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5.jp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hyperlink" Target="https://www.google.com/search?q=chat+bubble&amp;tbm=isch&amp;chips=q:chat+bubble,g_1:iphone:p0UHeJVgcbs%3D&amp;bih=1050&amp;biw=2048&amp;client=firefox-b-1-d&amp;hl=en&amp;sa=X&amp;ved=2ahUKEwiUkKqXxPHuAhVNXs0KHWKABMIQ4lYoAHoECAEQGQ" TargetMode="External"/><Relationship Id="rId4" Type="http://schemas.openxmlformats.org/officeDocument/2006/relationships/image" Target="../media/image6.png"/><Relationship Id="rId9" Type="http://schemas.openxmlformats.org/officeDocument/2006/relationships/image" Target="../media/image7.png"/><Relationship Id="rId5" Type="http://schemas.openxmlformats.org/officeDocument/2006/relationships/image" Target="../media/image9.png"/><Relationship Id="rId6" Type="http://schemas.openxmlformats.org/officeDocument/2006/relationships/image" Target="../media/image17.png"/><Relationship Id="rId7" Type="http://schemas.openxmlformats.org/officeDocument/2006/relationships/image" Target="../media/image13.png"/><Relationship Id="rId8"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8.png"/><Relationship Id="rId6" Type="http://schemas.openxmlformats.org/officeDocument/2006/relationships/image" Target="../media/image10.png"/><Relationship Id="rId7"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723775" y="1435350"/>
            <a:ext cx="7826700" cy="14040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sz="5644">
                <a:solidFill>
                  <a:srgbClr val="FFF2CC"/>
                </a:solidFill>
                <a:latin typeface="Comfortaa"/>
                <a:ea typeface="Comfortaa"/>
                <a:cs typeface="Comfortaa"/>
                <a:sym typeface="Comfortaa"/>
              </a:rPr>
              <a:t>Place for Space</a:t>
            </a:r>
            <a:endParaRPr sz="5644">
              <a:solidFill>
                <a:srgbClr val="FFF2CC"/>
              </a:solidFill>
              <a:latin typeface="Comfortaa"/>
              <a:ea typeface="Comfortaa"/>
              <a:cs typeface="Comfortaa"/>
              <a:sym typeface="Comfortaa"/>
            </a:endParaRPr>
          </a:p>
          <a:p>
            <a:pPr indent="0" lvl="0" marL="0" rtl="0" algn="ctr">
              <a:spcBef>
                <a:spcPts val="0"/>
              </a:spcBef>
              <a:spcAft>
                <a:spcPts val="0"/>
              </a:spcAft>
              <a:buNone/>
            </a:pPr>
            <a:r>
              <a:t/>
            </a:r>
            <a:endParaRPr sz="1977">
              <a:solidFill>
                <a:srgbClr val="FFF2CC"/>
              </a:solidFill>
              <a:latin typeface="Comfortaa"/>
              <a:ea typeface="Comfortaa"/>
              <a:cs typeface="Comfortaa"/>
              <a:sym typeface="Comfortaa"/>
            </a:endParaRPr>
          </a:p>
          <a:p>
            <a:pPr indent="0" lvl="0" marL="0" rtl="0" algn="ctr">
              <a:spcBef>
                <a:spcPts val="0"/>
              </a:spcBef>
              <a:spcAft>
                <a:spcPts val="0"/>
              </a:spcAft>
              <a:buNone/>
            </a:pPr>
            <a:r>
              <a:rPr lang="en" sz="1977">
                <a:solidFill>
                  <a:srgbClr val="FFF2CC"/>
                </a:solidFill>
                <a:latin typeface="Comfortaa"/>
                <a:ea typeface="Comfortaa"/>
                <a:cs typeface="Comfortaa"/>
                <a:sym typeface="Comfortaa"/>
              </a:rPr>
              <a:t>The first ever long and short-term </a:t>
            </a:r>
            <a:endParaRPr sz="1977">
              <a:solidFill>
                <a:srgbClr val="FFF2CC"/>
              </a:solidFill>
              <a:latin typeface="Comfortaa"/>
              <a:ea typeface="Comfortaa"/>
              <a:cs typeface="Comfortaa"/>
              <a:sym typeface="Comfortaa"/>
            </a:endParaRPr>
          </a:p>
          <a:p>
            <a:pPr indent="0" lvl="0" marL="0" rtl="0" algn="ctr">
              <a:spcBef>
                <a:spcPts val="0"/>
              </a:spcBef>
              <a:spcAft>
                <a:spcPts val="0"/>
              </a:spcAft>
              <a:buNone/>
            </a:pPr>
            <a:r>
              <a:rPr lang="en" sz="1977">
                <a:solidFill>
                  <a:srgbClr val="FFF2CC"/>
                </a:solidFill>
                <a:latin typeface="Comfortaa"/>
                <a:ea typeface="Comfortaa"/>
                <a:cs typeface="Comfortaa"/>
                <a:sym typeface="Comfortaa"/>
              </a:rPr>
              <a:t>rental management service </a:t>
            </a:r>
            <a:endParaRPr sz="1977">
              <a:solidFill>
                <a:srgbClr val="FFF2CC"/>
              </a:solidFill>
              <a:latin typeface="Comfortaa"/>
              <a:ea typeface="Comfortaa"/>
              <a:cs typeface="Comfortaa"/>
              <a:sym typeface="Comfortaa"/>
            </a:endParaRPr>
          </a:p>
        </p:txBody>
      </p:sp>
      <p:sp>
        <p:nvSpPr>
          <p:cNvPr id="55" name="Google Shape;55;p13"/>
          <p:cNvSpPr txBox="1"/>
          <p:nvPr>
            <p:ph idx="1" type="subTitle"/>
          </p:nvPr>
        </p:nvSpPr>
        <p:spPr>
          <a:xfrm>
            <a:off x="6593900" y="3562100"/>
            <a:ext cx="2412000" cy="1494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1700">
                <a:solidFill>
                  <a:srgbClr val="FFF2CC"/>
                </a:solidFill>
                <a:latin typeface="Comfortaa"/>
                <a:ea typeface="Comfortaa"/>
                <a:cs typeface="Comfortaa"/>
                <a:sym typeface="Comfortaa"/>
              </a:rPr>
              <a:t>Brought to you by:</a:t>
            </a:r>
            <a:endParaRPr sz="1700">
              <a:solidFill>
                <a:srgbClr val="FFF2CC"/>
              </a:solidFill>
              <a:latin typeface="Comfortaa"/>
              <a:ea typeface="Comfortaa"/>
              <a:cs typeface="Comfortaa"/>
              <a:sym typeface="Comfortaa"/>
            </a:endParaRPr>
          </a:p>
          <a:p>
            <a:pPr indent="0" lvl="0" marL="0" rtl="0" algn="r">
              <a:spcBef>
                <a:spcPts val="0"/>
              </a:spcBef>
              <a:spcAft>
                <a:spcPts val="0"/>
              </a:spcAft>
              <a:buNone/>
            </a:pPr>
            <a:r>
              <a:rPr lang="en" sz="1700">
                <a:solidFill>
                  <a:srgbClr val="FFF2CC"/>
                </a:solidFill>
                <a:latin typeface="Comfortaa"/>
                <a:ea typeface="Comfortaa"/>
                <a:cs typeface="Comfortaa"/>
                <a:sym typeface="Comfortaa"/>
              </a:rPr>
              <a:t>Tanner Hay,</a:t>
            </a:r>
            <a:endParaRPr sz="1700">
              <a:solidFill>
                <a:srgbClr val="FFF2CC"/>
              </a:solidFill>
              <a:latin typeface="Comfortaa"/>
              <a:ea typeface="Comfortaa"/>
              <a:cs typeface="Comfortaa"/>
              <a:sym typeface="Comfortaa"/>
            </a:endParaRPr>
          </a:p>
          <a:p>
            <a:pPr indent="0" lvl="0" marL="0" rtl="0" algn="r">
              <a:spcBef>
                <a:spcPts val="0"/>
              </a:spcBef>
              <a:spcAft>
                <a:spcPts val="0"/>
              </a:spcAft>
              <a:buNone/>
            </a:pPr>
            <a:r>
              <a:rPr lang="en" sz="1700">
                <a:solidFill>
                  <a:srgbClr val="FFF2CC"/>
                </a:solidFill>
                <a:latin typeface="Comfortaa"/>
                <a:ea typeface="Comfortaa"/>
                <a:cs typeface="Comfortaa"/>
                <a:sym typeface="Comfortaa"/>
              </a:rPr>
              <a:t>Connor Stacey,</a:t>
            </a:r>
            <a:endParaRPr sz="1700">
              <a:solidFill>
                <a:srgbClr val="FFF2CC"/>
              </a:solidFill>
              <a:latin typeface="Comfortaa"/>
              <a:ea typeface="Comfortaa"/>
              <a:cs typeface="Comfortaa"/>
              <a:sym typeface="Comfortaa"/>
            </a:endParaRPr>
          </a:p>
          <a:p>
            <a:pPr indent="0" lvl="0" marL="0" rtl="0" algn="r">
              <a:spcBef>
                <a:spcPts val="0"/>
              </a:spcBef>
              <a:spcAft>
                <a:spcPts val="0"/>
              </a:spcAft>
              <a:buNone/>
            </a:pPr>
            <a:r>
              <a:rPr lang="en" sz="1700">
                <a:solidFill>
                  <a:srgbClr val="FFF2CC"/>
                </a:solidFill>
                <a:latin typeface="Comfortaa"/>
                <a:ea typeface="Comfortaa"/>
                <a:cs typeface="Comfortaa"/>
                <a:sym typeface="Comfortaa"/>
              </a:rPr>
              <a:t>Nona Anderson</a:t>
            </a:r>
            <a:r>
              <a:rPr lang="en" sz="1700">
                <a:solidFill>
                  <a:srgbClr val="FFF2CC"/>
                </a:solidFill>
                <a:latin typeface="Comfortaa"/>
                <a:ea typeface="Comfortaa"/>
                <a:cs typeface="Comfortaa"/>
                <a:sym typeface="Comfortaa"/>
              </a:rPr>
              <a:t>,</a:t>
            </a:r>
            <a:endParaRPr sz="1700">
              <a:solidFill>
                <a:srgbClr val="FFF2CC"/>
              </a:solidFill>
              <a:latin typeface="Comfortaa"/>
              <a:ea typeface="Comfortaa"/>
              <a:cs typeface="Comfortaa"/>
              <a:sym typeface="Comfortaa"/>
            </a:endParaRPr>
          </a:p>
          <a:p>
            <a:pPr indent="0" lvl="0" marL="0" rtl="0" algn="r">
              <a:spcBef>
                <a:spcPts val="0"/>
              </a:spcBef>
              <a:spcAft>
                <a:spcPts val="0"/>
              </a:spcAft>
              <a:buNone/>
            </a:pPr>
            <a:r>
              <a:rPr lang="en" sz="1700">
                <a:solidFill>
                  <a:srgbClr val="FFF2CC"/>
                </a:solidFill>
                <a:latin typeface="Comfortaa"/>
                <a:ea typeface="Comfortaa"/>
                <a:cs typeface="Comfortaa"/>
                <a:sym typeface="Comfortaa"/>
              </a:rPr>
              <a:t>Adam Martinez</a:t>
            </a:r>
            <a:endParaRPr sz="1700">
              <a:solidFill>
                <a:srgbClr val="FFF2CC"/>
              </a:solidFill>
              <a:latin typeface="Comfortaa"/>
              <a:ea typeface="Comfortaa"/>
              <a:cs typeface="Comfortaa"/>
              <a:sym typeface="Comfortaa"/>
            </a:endParaRPr>
          </a:p>
        </p:txBody>
      </p:sp>
      <p:pic>
        <p:nvPicPr>
          <p:cNvPr id="56" name="Google Shape;56;p13"/>
          <p:cNvPicPr preferRelativeResize="0"/>
          <p:nvPr/>
        </p:nvPicPr>
        <p:blipFill>
          <a:blip r:embed="rId3">
            <a:alphaModFix/>
          </a:blip>
          <a:stretch>
            <a:fillRect/>
          </a:stretch>
        </p:blipFill>
        <p:spPr>
          <a:xfrm rot="8">
            <a:off x="1103253" y="1226316"/>
            <a:ext cx="703236" cy="1345440"/>
          </a:xfrm>
          <a:prstGeom prst="rect">
            <a:avLst/>
          </a:prstGeom>
          <a:noFill/>
          <a:ln>
            <a:noFill/>
          </a:ln>
        </p:spPr>
      </p:pic>
      <p:pic>
        <p:nvPicPr>
          <p:cNvPr id="57" name="Google Shape;57;p13"/>
          <p:cNvPicPr preferRelativeResize="0"/>
          <p:nvPr/>
        </p:nvPicPr>
        <p:blipFill>
          <a:blip r:embed="rId4">
            <a:alphaModFix/>
          </a:blip>
          <a:stretch>
            <a:fillRect/>
          </a:stretch>
        </p:blipFill>
        <p:spPr>
          <a:xfrm flipH="1" rot="-8">
            <a:off x="7448278" y="1226316"/>
            <a:ext cx="703236" cy="134544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2"/>
          <p:cNvSpPr txBox="1"/>
          <p:nvPr>
            <p:ph idx="1" type="body"/>
          </p:nvPr>
        </p:nvSpPr>
        <p:spPr>
          <a:xfrm>
            <a:off x="474475" y="2054400"/>
            <a:ext cx="1692000" cy="103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000">
                <a:solidFill>
                  <a:srgbClr val="FFF2CC"/>
                </a:solidFill>
                <a:latin typeface="Comfortaa"/>
                <a:ea typeface="Comfortaa"/>
                <a:cs typeface="Comfortaa"/>
                <a:sym typeface="Comfortaa"/>
              </a:rPr>
              <a:t>Next Steps</a:t>
            </a:r>
            <a:endParaRPr sz="4000">
              <a:solidFill>
                <a:srgbClr val="FFF2CC"/>
              </a:solidFill>
              <a:latin typeface="Comfortaa"/>
              <a:ea typeface="Comfortaa"/>
              <a:cs typeface="Comfortaa"/>
              <a:sym typeface="Comfortaa"/>
            </a:endParaRPr>
          </a:p>
        </p:txBody>
      </p:sp>
      <p:graphicFrame>
        <p:nvGraphicFramePr>
          <p:cNvPr id="159" name="Google Shape;159;p22"/>
          <p:cNvGraphicFramePr/>
          <p:nvPr/>
        </p:nvGraphicFramePr>
        <p:xfrm>
          <a:off x="2676450" y="802885"/>
          <a:ext cx="3000000" cy="3000000"/>
        </p:xfrm>
        <a:graphic>
          <a:graphicData uri="http://schemas.openxmlformats.org/drawingml/2006/table">
            <a:tbl>
              <a:tblPr>
                <a:noFill/>
                <a:tableStyleId>{9A52A5BC-ACBE-40C5-BA7F-8DBFC1833AA5}</a:tableStyleId>
              </a:tblPr>
              <a:tblGrid>
                <a:gridCol w="3814025"/>
                <a:gridCol w="2511575"/>
              </a:tblGrid>
              <a:tr h="763725">
                <a:tc>
                  <a:txBody>
                    <a:bodyPr/>
                    <a:lstStyle/>
                    <a:p>
                      <a:pPr indent="0" lvl="0" marL="0" rtl="0" algn="ctr">
                        <a:spcBef>
                          <a:spcPts val="0"/>
                        </a:spcBef>
                        <a:spcAft>
                          <a:spcPts val="0"/>
                        </a:spcAft>
                        <a:buNone/>
                      </a:pPr>
                      <a:r>
                        <a:rPr lang="en" sz="2500" u="sng">
                          <a:solidFill>
                            <a:srgbClr val="FFF2CC"/>
                          </a:solidFill>
                          <a:latin typeface="Comfortaa"/>
                          <a:ea typeface="Comfortaa"/>
                          <a:cs typeface="Comfortaa"/>
                          <a:sym typeface="Comfortaa"/>
                        </a:rPr>
                        <a:t>Task</a:t>
                      </a:r>
                      <a:endParaRPr sz="2500" u="sng">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c>
                  <a:txBody>
                    <a:bodyPr/>
                    <a:lstStyle/>
                    <a:p>
                      <a:pPr indent="0" lvl="0" marL="0" rtl="0" algn="ctr">
                        <a:spcBef>
                          <a:spcPts val="0"/>
                        </a:spcBef>
                        <a:spcAft>
                          <a:spcPts val="0"/>
                        </a:spcAft>
                        <a:buNone/>
                      </a:pPr>
                      <a:r>
                        <a:rPr lang="en" sz="2500" u="sng">
                          <a:solidFill>
                            <a:srgbClr val="FFF2CC"/>
                          </a:solidFill>
                          <a:latin typeface="Comfortaa"/>
                          <a:ea typeface="Comfortaa"/>
                          <a:cs typeface="Comfortaa"/>
                          <a:sym typeface="Comfortaa"/>
                        </a:rPr>
                        <a:t>Complete By</a:t>
                      </a:r>
                      <a:endParaRPr sz="2500" u="sng">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r>
              <a:tr h="854025">
                <a:tc>
                  <a:txBody>
                    <a:bodyPr/>
                    <a:lstStyle/>
                    <a:p>
                      <a:pPr indent="0" lvl="0" marL="0" rtl="0" algn="ctr">
                        <a:spcBef>
                          <a:spcPts val="0"/>
                        </a:spcBef>
                        <a:spcAft>
                          <a:spcPts val="0"/>
                        </a:spcAft>
                        <a:buNone/>
                      </a:pPr>
                      <a:r>
                        <a:rPr lang="en" sz="2000">
                          <a:solidFill>
                            <a:srgbClr val="FFF2CC"/>
                          </a:solidFill>
                          <a:latin typeface="Comfortaa"/>
                          <a:ea typeface="Comfortaa"/>
                          <a:cs typeface="Comfortaa"/>
                          <a:sym typeface="Comfortaa"/>
                        </a:rPr>
                        <a:t>Familiarize with HTML, OAuth</a:t>
                      </a:r>
                      <a:endParaRPr sz="2000">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rgbClr val="FFF2CC"/>
                          </a:solidFill>
                          <a:latin typeface="Comfortaa"/>
                          <a:ea typeface="Comfortaa"/>
                          <a:cs typeface="Comfortaa"/>
                          <a:sym typeface="Comfortaa"/>
                        </a:rPr>
                        <a:t>02/18</a:t>
                      </a:r>
                      <a:endParaRPr sz="2000">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r>
              <a:tr h="854025">
                <a:tc>
                  <a:txBody>
                    <a:bodyPr/>
                    <a:lstStyle/>
                    <a:p>
                      <a:pPr indent="0" lvl="0" marL="0" rtl="0" algn="ctr">
                        <a:spcBef>
                          <a:spcPts val="0"/>
                        </a:spcBef>
                        <a:spcAft>
                          <a:spcPts val="0"/>
                        </a:spcAft>
                        <a:buNone/>
                      </a:pPr>
                      <a:r>
                        <a:rPr lang="en" sz="2000">
                          <a:solidFill>
                            <a:srgbClr val="FFF2CC"/>
                          </a:solidFill>
                          <a:latin typeface="Comfortaa"/>
                          <a:ea typeface="Comfortaa"/>
                          <a:cs typeface="Comfortaa"/>
                          <a:sym typeface="Comfortaa"/>
                        </a:rPr>
                        <a:t>User Registration/Login Page</a:t>
                      </a:r>
                      <a:endParaRPr sz="2000">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rgbClr val="FFF2CC"/>
                          </a:solidFill>
                          <a:latin typeface="Comfortaa"/>
                          <a:ea typeface="Comfortaa"/>
                          <a:cs typeface="Comfortaa"/>
                          <a:sym typeface="Comfortaa"/>
                        </a:rPr>
                        <a:t>03/01</a:t>
                      </a:r>
                      <a:endParaRPr sz="2000">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r>
              <a:tr h="504925">
                <a:tc>
                  <a:txBody>
                    <a:bodyPr/>
                    <a:lstStyle/>
                    <a:p>
                      <a:pPr indent="0" lvl="0" marL="0" rtl="0" algn="ctr">
                        <a:spcBef>
                          <a:spcPts val="0"/>
                        </a:spcBef>
                        <a:spcAft>
                          <a:spcPts val="0"/>
                        </a:spcAft>
                        <a:buClr>
                          <a:schemeClr val="dk1"/>
                        </a:buClr>
                        <a:buSzPts val="1100"/>
                        <a:buFont typeface="Arial"/>
                        <a:buNone/>
                      </a:pPr>
                      <a:r>
                        <a:rPr lang="en" sz="2000">
                          <a:solidFill>
                            <a:srgbClr val="FFF2CC"/>
                          </a:solidFill>
                          <a:latin typeface="Comfortaa"/>
                          <a:ea typeface="Comfortaa"/>
                          <a:cs typeface="Comfortaa"/>
                          <a:sym typeface="Comfortaa"/>
                        </a:rPr>
                        <a:t>Dashboard/Landing Page</a:t>
                      </a:r>
                      <a:endParaRPr sz="2000">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rgbClr val="FFF2CC"/>
                          </a:solidFill>
                          <a:latin typeface="Comfortaa"/>
                          <a:ea typeface="Comfortaa"/>
                          <a:cs typeface="Comfortaa"/>
                          <a:sym typeface="Comfortaa"/>
                        </a:rPr>
                        <a:t>03/01</a:t>
                      </a:r>
                      <a:endParaRPr sz="2000">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r>
              <a:tr h="561050">
                <a:tc>
                  <a:txBody>
                    <a:bodyPr/>
                    <a:lstStyle/>
                    <a:p>
                      <a:pPr indent="0" lvl="0" marL="0" rtl="0" algn="ctr">
                        <a:spcBef>
                          <a:spcPts val="0"/>
                        </a:spcBef>
                        <a:spcAft>
                          <a:spcPts val="0"/>
                        </a:spcAft>
                        <a:buClr>
                          <a:schemeClr val="dk1"/>
                        </a:buClr>
                        <a:buSzPts val="1100"/>
                        <a:buFont typeface="Arial"/>
                        <a:buNone/>
                      </a:pPr>
                      <a:r>
                        <a:rPr lang="en" sz="2000">
                          <a:solidFill>
                            <a:srgbClr val="FFF2CC"/>
                          </a:solidFill>
                          <a:latin typeface="Comfortaa"/>
                          <a:ea typeface="Comfortaa"/>
                          <a:cs typeface="Comfortaa"/>
                          <a:sym typeface="Comfortaa"/>
                        </a:rPr>
                        <a:t>Search Functionality</a:t>
                      </a:r>
                      <a:endParaRPr sz="2000">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rgbClr val="FFF2CC"/>
                          </a:solidFill>
                          <a:latin typeface="Comfortaa"/>
                          <a:ea typeface="Comfortaa"/>
                          <a:cs typeface="Comfortaa"/>
                          <a:sym typeface="Comfortaa"/>
                        </a:rPr>
                        <a:t>03/15</a:t>
                      </a:r>
                      <a:endParaRPr sz="2000">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r>
            </a:tbl>
          </a:graphicData>
        </a:graphic>
      </p:graphicFrame>
      <p:pic>
        <p:nvPicPr>
          <p:cNvPr id="160" name="Google Shape;160;p22"/>
          <p:cNvPicPr preferRelativeResize="0"/>
          <p:nvPr/>
        </p:nvPicPr>
        <p:blipFill>
          <a:blip r:embed="rId3">
            <a:alphaModFix amt="27000"/>
          </a:blip>
          <a:stretch>
            <a:fillRect/>
          </a:stretch>
        </p:blipFill>
        <p:spPr>
          <a:xfrm rot="1881206">
            <a:off x="-103540" y="4595512"/>
            <a:ext cx="493437" cy="6579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3"/>
          <p:cNvSpPr txBox="1"/>
          <p:nvPr>
            <p:ph idx="1" type="body"/>
          </p:nvPr>
        </p:nvSpPr>
        <p:spPr>
          <a:xfrm>
            <a:off x="387900" y="4230575"/>
            <a:ext cx="3320400" cy="60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000">
                <a:solidFill>
                  <a:srgbClr val="FFF2CC"/>
                </a:solidFill>
                <a:latin typeface="Comfortaa"/>
                <a:ea typeface="Comfortaa"/>
                <a:cs typeface="Comfortaa"/>
                <a:sym typeface="Comfortaa"/>
              </a:rPr>
              <a:t>Questions</a:t>
            </a:r>
            <a:endParaRPr sz="4000">
              <a:solidFill>
                <a:srgbClr val="FFF2CC"/>
              </a:solidFill>
              <a:latin typeface="Comfortaa"/>
              <a:ea typeface="Comfortaa"/>
              <a:cs typeface="Comfortaa"/>
              <a:sym typeface="Comfortaa"/>
            </a:endParaRPr>
          </a:p>
        </p:txBody>
      </p:sp>
      <p:sp>
        <p:nvSpPr>
          <p:cNvPr id="166" name="Google Shape;166;p23"/>
          <p:cNvSpPr/>
          <p:nvPr/>
        </p:nvSpPr>
        <p:spPr>
          <a:xfrm>
            <a:off x="3652826" y="996350"/>
            <a:ext cx="1838350" cy="2487150"/>
          </a:xfrm>
          <a:prstGeom prst="rect">
            <a:avLst/>
          </a:prstGeom>
        </p:spPr>
        <p:txBody>
          <a:bodyPr>
            <a:prstTxWarp prst="textPlain"/>
          </a:bodyPr>
          <a:lstStyle/>
          <a:p>
            <a:pPr lvl="0" algn="ctr"/>
            <a:r>
              <a:rPr b="0" i="0">
                <a:ln cap="flat" cmpd="sng" w="9525">
                  <a:solidFill>
                    <a:schemeClr val="accent6"/>
                  </a:solidFill>
                  <a:prstDash val="solid"/>
                  <a:round/>
                  <a:headEnd len="sm" w="sm" type="none"/>
                  <a:tailEnd len="sm" w="sm" type="none"/>
                </a:ln>
                <a:solidFill>
                  <a:srgbClr val="FFF2CC"/>
                </a:solidFill>
                <a:latin typeface="Comfortaa"/>
              </a:rPr>
              <a:t>?</a:t>
            </a:r>
          </a:p>
        </p:txBody>
      </p:sp>
      <p:sp>
        <p:nvSpPr>
          <p:cNvPr id="167" name="Google Shape;167;p23"/>
          <p:cNvSpPr txBox="1"/>
          <p:nvPr/>
        </p:nvSpPr>
        <p:spPr>
          <a:xfrm>
            <a:off x="7172125" y="4230575"/>
            <a:ext cx="1838400" cy="831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rgbClr val="FFF2CC"/>
                </a:solidFill>
                <a:latin typeface="Comfortaa"/>
                <a:ea typeface="Comfortaa"/>
                <a:cs typeface="Comfortaa"/>
                <a:sym typeface="Comfortaa"/>
              </a:rPr>
              <a:t>How many Gnomes did you count? </a:t>
            </a:r>
            <a:endParaRPr>
              <a:solidFill>
                <a:srgbClr val="FFF2CC"/>
              </a:solidFill>
              <a:latin typeface="Comfortaa"/>
              <a:ea typeface="Comfortaa"/>
              <a:cs typeface="Comfortaa"/>
              <a:sym typeface="Comfortaa"/>
            </a:endParaRPr>
          </a:p>
        </p:txBody>
      </p:sp>
      <p:pic>
        <p:nvPicPr>
          <p:cNvPr id="168" name="Google Shape;168;p23"/>
          <p:cNvPicPr preferRelativeResize="0"/>
          <p:nvPr/>
        </p:nvPicPr>
        <p:blipFill>
          <a:blip r:embed="rId3">
            <a:alphaModFix/>
          </a:blip>
          <a:stretch>
            <a:fillRect/>
          </a:stretch>
        </p:blipFill>
        <p:spPr>
          <a:xfrm>
            <a:off x="3902700" y="252050"/>
            <a:ext cx="1338600" cy="1129874"/>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idx="1" type="body"/>
          </p:nvPr>
        </p:nvSpPr>
        <p:spPr>
          <a:xfrm>
            <a:off x="486550" y="1611450"/>
            <a:ext cx="1777800" cy="1920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000">
                <a:solidFill>
                  <a:srgbClr val="FFF2CC"/>
                </a:solidFill>
                <a:latin typeface="Comfortaa"/>
                <a:ea typeface="Comfortaa"/>
                <a:cs typeface="Comfortaa"/>
                <a:sym typeface="Comfortaa"/>
              </a:rPr>
              <a:t>Meet the Team</a:t>
            </a:r>
            <a:endParaRPr sz="4000">
              <a:solidFill>
                <a:srgbClr val="FFF2CC"/>
              </a:solidFill>
              <a:latin typeface="Comfortaa"/>
              <a:ea typeface="Comfortaa"/>
              <a:cs typeface="Comfortaa"/>
              <a:sym typeface="Comfortaa"/>
            </a:endParaRPr>
          </a:p>
        </p:txBody>
      </p:sp>
      <p:graphicFrame>
        <p:nvGraphicFramePr>
          <p:cNvPr id="63" name="Google Shape;63;p14"/>
          <p:cNvGraphicFramePr/>
          <p:nvPr/>
        </p:nvGraphicFramePr>
        <p:xfrm>
          <a:off x="2684300" y="303397"/>
          <a:ext cx="3000000" cy="3000000"/>
        </p:xfrm>
        <a:graphic>
          <a:graphicData uri="http://schemas.openxmlformats.org/drawingml/2006/table">
            <a:tbl>
              <a:tblPr>
                <a:noFill/>
                <a:tableStyleId>{9A52A5BC-ACBE-40C5-BA7F-8DBFC1833AA5}</a:tableStyleId>
              </a:tblPr>
              <a:tblGrid>
                <a:gridCol w="2104875"/>
                <a:gridCol w="2113200"/>
                <a:gridCol w="2136325"/>
              </a:tblGrid>
              <a:tr h="825475">
                <a:tc>
                  <a:txBody>
                    <a:bodyPr/>
                    <a:lstStyle/>
                    <a:p>
                      <a:pPr indent="0" lvl="0" marL="0" rtl="0" algn="ctr">
                        <a:spcBef>
                          <a:spcPts val="0"/>
                        </a:spcBef>
                        <a:spcAft>
                          <a:spcPts val="0"/>
                        </a:spcAft>
                        <a:buNone/>
                      </a:pPr>
                      <a:r>
                        <a:rPr lang="en" sz="2500" u="sng">
                          <a:solidFill>
                            <a:srgbClr val="FFF2CC"/>
                          </a:solidFill>
                          <a:latin typeface="Comfortaa"/>
                          <a:ea typeface="Comfortaa"/>
                          <a:cs typeface="Comfortaa"/>
                          <a:sym typeface="Comfortaa"/>
                        </a:rPr>
                        <a:t>Name</a:t>
                      </a:r>
                      <a:endParaRPr sz="2500" u="sng">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c>
                  <a:txBody>
                    <a:bodyPr/>
                    <a:lstStyle/>
                    <a:p>
                      <a:pPr indent="0" lvl="0" marL="0" rtl="0" algn="ctr">
                        <a:spcBef>
                          <a:spcPts val="0"/>
                        </a:spcBef>
                        <a:spcAft>
                          <a:spcPts val="0"/>
                        </a:spcAft>
                        <a:buNone/>
                      </a:pPr>
                      <a:r>
                        <a:rPr lang="en" sz="2500" u="sng">
                          <a:solidFill>
                            <a:srgbClr val="FFF2CC"/>
                          </a:solidFill>
                          <a:latin typeface="Comfortaa"/>
                          <a:ea typeface="Comfortaa"/>
                          <a:cs typeface="Comfortaa"/>
                          <a:sym typeface="Comfortaa"/>
                        </a:rPr>
                        <a:t>Role</a:t>
                      </a:r>
                      <a:endParaRPr sz="2500" u="sng">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c>
                  <a:txBody>
                    <a:bodyPr/>
                    <a:lstStyle/>
                    <a:p>
                      <a:pPr indent="0" lvl="0" marL="0" rtl="0" algn="ctr">
                        <a:spcBef>
                          <a:spcPts val="0"/>
                        </a:spcBef>
                        <a:spcAft>
                          <a:spcPts val="0"/>
                        </a:spcAft>
                        <a:buNone/>
                      </a:pPr>
                      <a:r>
                        <a:rPr lang="en" sz="2200" u="sng">
                          <a:solidFill>
                            <a:srgbClr val="FFF2CC"/>
                          </a:solidFill>
                          <a:latin typeface="Comfortaa"/>
                          <a:ea typeface="Comfortaa"/>
                          <a:cs typeface="Comfortaa"/>
                          <a:sym typeface="Comfortaa"/>
                        </a:rPr>
                        <a:t>Project Activities</a:t>
                      </a:r>
                      <a:endParaRPr sz="2200" u="sng">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r>
              <a:tr h="871325">
                <a:tc>
                  <a:txBody>
                    <a:bodyPr/>
                    <a:lstStyle/>
                    <a:p>
                      <a:pPr indent="0" lvl="0" marL="0" rtl="0" algn="ctr">
                        <a:spcBef>
                          <a:spcPts val="0"/>
                        </a:spcBef>
                        <a:spcAft>
                          <a:spcPts val="0"/>
                        </a:spcAft>
                        <a:buNone/>
                      </a:pPr>
                      <a:r>
                        <a:rPr lang="en" sz="2000">
                          <a:solidFill>
                            <a:srgbClr val="FFF2CC"/>
                          </a:solidFill>
                          <a:latin typeface="Comfortaa"/>
                          <a:ea typeface="Comfortaa"/>
                          <a:cs typeface="Comfortaa"/>
                          <a:sym typeface="Comfortaa"/>
                        </a:rPr>
                        <a:t>Connor Stacey</a:t>
                      </a:r>
                      <a:endParaRPr sz="2000">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rgbClr val="FFF2CC"/>
                          </a:solidFill>
                          <a:latin typeface="Comfortaa"/>
                          <a:ea typeface="Comfortaa"/>
                          <a:cs typeface="Comfortaa"/>
                          <a:sym typeface="Comfortaa"/>
                        </a:rPr>
                        <a:t>Functional Project Lead</a:t>
                      </a:r>
                      <a:endParaRPr sz="2000">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c>
                  <a:txBody>
                    <a:bodyPr/>
                    <a:lstStyle/>
                    <a:p>
                      <a:pPr indent="0" lvl="0" marL="0" rtl="0" algn="ctr">
                        <a:spcBef>
                          <a:spcPts val="0"/>
                        </a:spcBef>
                        <a:spcAft>
                          <a:spcPts val="0"/>
                        </a:spcAft>
                        <a:buNone/>
                      </a:pPr>
                      <a:r>
                        <a:rPr lang="en" sz="1500">
                          <a:solidFill>
                            <a:srgbClr val="FFF2CC"/>
                          </a:solidFill>
                          <a:latin typeface="Comfortaa"/>
                          <a:ea typeface="Comfortaa"/>
                          <a:cs typeface="Comfortaa"/>
                          <a:sym typeface="Comfortaa"/>
                        </a:rPr>
                        <a:t>Timeline Organization</a:t>
                      </a:r>
                      <a:r>
                        <a:rPr lang="en" sz="1500">
                          <a:solidFill>
                            <a:srgbClr val="FFF2CC"/>
                          </a:solidFill>
                          <a:latin typeface="Comfortaa"/>
                          <a:ea typeface="Comfortaa"/>
                          <a:cs typeface="Comfortaa"/>
                          <a:sym typeface="Comfortaa"/>
                        </a:rPr>
                        <a:t>, Database Lead</a:t>
                      </a:r>
                      <a:endParaRPr sz="1500">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r>
              <a:tr h="871325">
                <a:tc>
                  <a:txBody>
                    <a:bodyPr/>
                    <a:lstStyle/>
                    <a:p>
                      <a:pPr indent="0" lvl="0" marL="0" rtl="0" algn="ctr">
                        <a:spcBef>
                          <a:spcPts val="0"/>
                        </a:spcBef>
                        <a:spcAft>
                          <a:spcPts val="0"/>
                        </a:spcAft>
                        <a:buNone/>
                      </a:pPr>
                      <a:r>
                        <a:rPr lang="en" sz="2000">
                          <a:solidFill>
                            <a:srgbClr val="FFF2CC"/>
                          </a:solidFill>
                          <a:latin typeface="Comfortaa"/>
                          <a:ea typeface="Comfortaa"/>
                          <a:cs typeface="Comfortaa"/>
                          <a:sym typeface="Comfortaa"/>
                        </a:rPr>
                        <a:t> Nona Anderson</a:t>
                      </a:r>
                      <a:endParaRPr sz="2000">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rgbClr val="FFF2CC"/>
                          </a:solidFill>
                          <a:latin typeface="Comfortaa"/>
                          <a:ea typeface="Comfortaa"/>
                          <a:cs typeface="Comfortaa"/>
                          <a:sym typeface="Comfortaa"/>
                        </a:rPr>
                        <a:t>Management Lead</a:t>
                      </a:r>
                      <a:endParaRPr sz="2000">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c>
                  <a:txBody>
                    <a:bodyPr/>
                    <a:lstStyle/>
                    <a:p>
                      <a:pPr indent="0" lvl="0" marL="0" rtl="0" algn="ctr">
                        <a:spcBef>
                          <a:spcPts val="0"/>
                        </a:spcBef>
                        <a:spcAft>
                          <a:spcPts val="0"/>
                        </a:spcAft>
                        <a:buNone/>
                      </a:pPr>
                      <a:r>
                        <a:rPr lang="en" sz="1500">
                          <a:solidFill>
                            <a:srgbClr val="FFF2CC"/>
                          </a:solidFill>
                          <a:latin typeface="Comfortaa"/>
                          <a:ea typeface="Comfortaa"/>
                          <a:cs typeface="Comfortaa"/>
                          <a:sym typeface="Comfortaa"/>
                        </a:rPr>
                        <a:t>Team and Documentation Organization, Design </a:t>
                      </a:r>
                      <a:endParaRPr sz="1500">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r>
              <a:tr h="871325">
                <a:tc>
                  <a:txBody>
                    <a:bodyPr/>
                    <a:lstStyle/>
                    <a:p>
                      <a:pPr indent="0" lvl="0" marL="0" rtl="0" algn="ctr">
                        <a:spcBef>
                          <a:spcPts val="0"/>
                        </a:spcBef>
                        <a:spcAft>
                          <a:spcPts val="0"/>
                        </a:spcAft>
                        <a:buNone/>
                      </a:pPr>
                      <a:r>
                        <a:rPr lang="en" sz="2000">
                          <a:solidFill>
                            <a:srgbClr val="FFF2CC"/>
                          </a:solidFill>
                          <a:latin typeface="Comfortaa"/>
                          <a:ea typeface="Comfortaa"/>
                          <a:cs typeface="Comfortaa"/>
                          <a:sym typeface="Comfortaa"/>
                        </a:rPr>
                        <a:t>Adam Martinez</a:t>
                      </a:r>
                      <a:endParaRPr sz="2000">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rgbClr val="FFF2CC"/>
                          </a:solidFill>
                          <a:latin typeface="Comfortaa"/>
                          <a:ea typeface="Comfortaa"/>
                          <a:cs typeface="Comfortaa"/>
                          <a:sym typeface="Comfortaa"/>
                        </a:rPr>
                        <a:t>Technical Lead</a:t>
                      </a:r>
                      <a:endParaRPr sz="2000">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c>
                  <a:txBody>
                    <a:bodyPr/>
                    <a:lstStyle/>
                    <a:p>
                      <a:pPr indent="0" lvl="0" marL="0" rtl="0" algn="ctr">
                        <a:spcBef>
                          <a:spcPts val="0"/>
                        </a:spcBef>
                        <a:spcAft>
                          <a:spcPts val="0"/>
                        </a:spcAft>
                        <a:buNone/>
                      </a:pPr>
                      <a:r>
                        <a:rPr lang="en" sz="1500">
                          <a:solidFill>
                            <a:srgbClr val="FFF2CC"/>
                          </a:solidFill>
                          <a:latin typeface="Comfortaa"/>
                          <a:ea typeface="Comfortaa"/>
                          <a:cs typeface="Comfortaa"/>
                          <a:sym typeface="Comfortaa"/>
                        </a:rPr>
                        <a:t>Determine best course of action to meet feature goals</a:t>
                      </a:r>
                      <a:endParaRPr sz="1500">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r>
              <a:tr h="871325">
                <a:tc>
                  <a:txBody>
                    <a:bodyPr/>
                    <a:lstStyle/>
                    <a:p>
                      <a:pPr indent="0" lvl="0" marL="0" rtl="0" algn="ctr">
                        <a:spcBef>
                          <a:spcPts val="0"/>
                        </a:spcBef>
                        <a:spcAft>
                          <a:spcPts val="0"/>
                        </a:spcAft>
                        <a:buNone/>
                      </a:pPr>
                      <a:r>
                        <a:rPr lang="en" sz="2000">
                          <a:solidFill>
                            <a:srgbClr val="FFF2CC"/>
                          </a:solidFill>
                          <a:latin typeface="Comfortaa"/>
                          <a:ea typeface="Comfortaa"/>
                          <a:cs typeface="Comfortaa"/>
                          <a:sym typeface="Comfortaa"/>
                        </a:rPr>
                        <a:t>Tanner Hay</a:t>
                      </a:r>
                      <a:endParaRPr sz="2000">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c>
                  <a:txBody>
                    <a:bodyPr/>
                    <a:lstStyle/>
                    <a:p>
                      <a:pPr indent="0" lvl="0" marL="0" rtl="0" algn="ctr">
                        <a:spcBef>
                          <a:spcPts val="0"/>
                        </a:spcBef>
                        <a:spcAft>
                          <a:spcPts val="0"/>
                        </a:spcAft>
                        <a:buNone/>
                      </a:pPr>
                      <a:r>
                        <a:rPr lang="en" sz="2000">
                          <a:solidFill>
                            <a:srgbClr val="FFF2CC"/>
                          </a:solidFill>
                          <a:latin typeface="Comfortaa"/>
                          <a:ea typeface="Comfortaa"/>
                          <a:cs typeface="Comfortaa"/>
                          <a:sym typeface="Comfortaa"/>
                        </a:rPr>
                        <a:t>Lead Developer</a:t>
                      </a:r>
                      <a:endParaRPr sz="2000">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c>
                  <a:txBody>
                    <a:bodyPr/>
                    <a:lstStyle/>
                    <a:p>
                      <a:pPr indent="0" lvl="0" marL="0" rtl="0" algn="ctr">
                        <a:spcBef>
                          <a:spcPts val="0"/>
                        </a:spcBef>
                        <a:spcAft>
                          <a:spcPts val="0"/>
                        </a:spcAft>
                        <a:buNone/>
                      </a:pPr>
                      <a:r>
                        <a:rPr lang="en" sz="1500">
                          <a:solidFill>
                            <a:srgbClr val="FFF2CC"/>
                          </a:solidFill>
                          <a:latin typeface="Comfortaa"/>
                          <a:ea typeface="Comfortaa"/>
                          <a:cs typeface="Comfortaa"/>
                          <a:sym typeface="Comfortaa"/>
                        </a:rPr>
                        <a:t>Head approach on all development standards</a:t>
                      </a:r>
                      <a:endParaRPr sz="1500">
                        <a:solidFill>
                          <a:srgbClr val="FFF2CC"/>
                        </a:solidFill>
                        <a:latin typeface="Comfortaa"/>
                        <a:ea typeface="Comfortaa"/>
                        <a:cs typeface="Comfortaa"/>
                        <a:sym typeface="Comfortaa"/>
                      </a:endParaRPr>
                    </a:p>
                  </a:txBody>
                  <a:tcPr marT="91425" marB="91425" marR="91425" marL="91425">
                    <a:lnL cap="flat" cmpd="sng" w="38100">
                      <a:solidFill>
                        <a:srgbClr val="FFF2CC"/>
                      </a:solidFill>
                      <a:prstDash val="solid"/>
                      <a:round/>
                      <a:headEnd len="sm" w="sm" type="none"/>
                      <a:tailEnd len="sm" w="sm" type="none"/>
                    </a:lnL>
                    <a:lnR cap="flat" cmpd="sng" w="38100">
                      <a:solidFill>
                        <a:srgbClr val="FFF2CC"/>
                      </a:solidFill>
                      <a:prstDash val="solid"/>
                      <a:round/>
                      <a:headEnd len="sm" w="sm" type="none"/>
                      <a:tailEnd len="sm" w="sm" type="none"/>
                    </a:lnR>
                    <a:lnT cap="flat" cmpd="sng" w="38100">
                      <a:solidFill>
                        <a:srgbClr val="FFF2CC"/>
                      </a:solidFill>
                      <a:prstDash val="solid"/>
                      <a:round/>
                      <a:headEnd len="sm" w="sm" type="none"/>
                      <a:tailEnd len="sm" w="sm" type="none"/>
                    </a:lnT>
                    <a:lnB cap="flat" cmpd="sng" w="38100">
                      <a:solidFill>
                        <a:srgbClr val="FFF2CC"/>
                      </a:solidFill>
                      <a:prstDash val="solid"/>
                      <a:round/>
                      <a:headEnd len="sm" w="sm" type="none"/>
                      <a:tailEnd len="sm" w="sm" type="none"/>
                    </a:lnB>
                  </a:tcPr>
                </a:tc>
              </a:tr>
            </a:tbl>
          </a:graphicData>
        </a:graphic>
      </p:graphicFrame>
      <p:pic>
        <p:nvPicPr>
          <p:cNvPr id="64" name="Google Shape;64;p14"/>
          <p:cNvPicPr preferRelativeResize="0"/>
          <p:nvPr/>
        </p:nvPicPr>
        <p:blipFill>
          <a:blip r:embed="rId3">
            <a:alphaModFix amt="18000"/>
          </a:blip>
          <a:stretch>
            <a:fillRect/>
          </a:stretch>
        </p:blipFill>
        <p:spPr>
          <a:xfrm>
            <a:off x="2828325" y="496555"/>
            <a:ext cx="296300" cy="5668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idx="1" type="body"/>
          </p:nvPr>
        </p:nvSpPr>
        <p:spPr>
          <a:xfrm>
            <a:off x="1015125" y="2269200"/>
            <a:ext cx="3426900" cy="60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000">
                <a:solidFill>
                  <a:srgbClr val="FFF2CC"/>
                </a:solidFill>
                <a:latin typeface="Comfortaa"/>
                <a:ea typeface="Comfortaa"/>
                <a:cs typeface="Comfortaa"/>
                <a:sym typeface="Comfortaa"/>
              </a:rPr>
              <a:t>Why</a:t>
            </a:r>
            <a:r>
              <a:rPr lang="en" sz="3500">
                <a:solidFill>
                  <a:srgbClr val="FFF2CC"/>
                </a:solidFill>
                <a:latin typeface="Comfortaa"/>
                <a:ea typeface="Comfortaa"/>
                <a:cs typeface="Comfortaa"/>
                <a:sym typeface="Comfortaa"/>
              </a:rPr>
              <a:t> Rentals?</a:t>
            </a:r>
            <a:endParaRPr sz="3500">
              <a:solidFill>
                <a:srgbClr val="FFF2CC"/>
              </a:solidFill>
              <a:latin typeface="Comfortaa"/>
              <a:ea typeface="Comfortaa"/>
              <a:cs typeface="Comfortaa"/>
              <a:sym typeface="Comfortaa"/>
            </a:endParaRPr>
          </a:p>
        </p:txBody>
      </p:sp>
      <p:sp>
        <p:nvSpPr>
          <p:cNvPr id="70" name="Google Shape;70;p15"/>
          <p:cNvSpPr txBox="1"/>
          <p:nvPr/>
        </p:nvSpPr>
        <p:spPr>
          <a:xfrm>
            <a:off x="4572000" y="1105650"/>
            <a:ext cx="3482700" cy="3417000"/>
          </a:xfrm>
          <a:prstGeom prst="rect">
            <a:avLst/>
          </a:prstGeom>
          <a:noFill/>
          <a:ln>
            <a:noFill/>
          </a:ln>
        </p:spPr>
        <p:txBody>
          <a:bodyPr anchorCtr="0" anchor="t" bIns="91425" lIns="91425" spcFirstLastPara="1" rIns="91425" wrap="square" tIns="91425">
            <a:spAutoFit/>
          </a:bodyPr>
          <a:lstStyle/>
          <a:p>
            <a:pPr indent="-361950" lvl="0" marL="457200" rtl="0" algn="l">
              <a:lnSpc>
                <a:spcPct val="150000"/>
              </a:lnSpc>
              <a:spcBef>
                <a:spcPts val="0"/>
              </a:spcBef>
              <a:spcAft>
                <a:spcPts val="0"/>
              </a:spcAft>
              <a:buClr>
                <a:srgbClr val="FFF2CC"/>
              </a:buClr>
              <a:buSzPts val="2100"/>
              <a:buFont typeface="Comfortaa"/>
              <a:buChar char="●"/>
            </a:pPr>
            <a:r>
              <a:rPr lang="en" sz="2100">
                <a:solidFill>
                  <a:srgbClr val="FFF2CC"/>
                </a:solidFill>
                <a:latin typeface="Comfortaa"/>
                <a:ea typeface="Comfortaa"/>
                <a:cs typeface="Comfortaa"/>
                <a:sym typeface="Comfortaa"/>
              </a:rPr>
              <a:t>Place for Space was created to bring a sense of </a:t>
            </a:r>
            <a:r>
              <a:rPr lang="en" sz="2100">
                <a:solidFill>
                  <a:srgbClr val="FFF2CC"/>
                </a:solidFill>
                <a:latin typeface="Comfortaa"/>
                <a:ea typeface="Comfortaa"/>
                <a:cs typeface="Comfortaa"/>
                <a:sym typeface="Comfortaa"/>
              </a:rPr>
              <a:t>coherence</a:t>
            </a:r>
            <a:r>
              <a:rPr lang="en" sz="2100">
                <a:solidFill>
                  <a:srgbClr val="FFF2CC"/>
                </a:solidFill>
                <a:latin typeface="Comfortaa"/>
                <a:ea typeface="Comfortaa"/>
                <a:cs typeface="Comfortaa"/>
                <a:sym typeface="Comfortaa"/>
              </a:rPr>
              <a:t> and ease to your renting and leasing needs</a:t>
            </a:r>
            <a:endParaRPr sz="2100">
              <a:solidFill>
                <a:srgbClr val="FFF2CC"/>
              </a:solidFill>
              <a:latin typeface="Comfortaa"/>
              <a:ea typeface="Comfortaa"/>
              <a:cs typeface="Comfortaa"/>
              <a:sym typeface="Comfortaa"/>
            </a:endParaRPr>
          </a:p>
          <a:p>
            <a:pPr indent="0" lvl="0" marL="457200" rtl="0" algn="l">
              <a:lnSpc>
                <a:spcPct val="150000"/>
              </a:lnSpc>
              <a:spcBef>
                <a:spcPts val="0"/>
              </a:spcBef>
              <a:spcAft>
                <a:spcPts val="0"/>
              </a:spcAft>
              <a:buNone/>
            </a:pPr>
            <a:r>
              <a:t/>
            </a:r>
            <a:endParaRPr sz="2100">
              <a:solidFill>
                <a:srgbClr val="FFF2CC"/>
              </a:solidFill>
              <a:latin typeface="Comfortaa"/>
              <a:ea typeface="Comfortaa"/>
              <a:cs typeface="Comfortaa"/>
              <a:sym typeface="Comfortaa"/>
            </a:endParaRPr>
          </a:p>
        </p:txBody>
      </p:sp>
      <p:pic>
        <p:nvPicPr>
          <p:cNvPr id="71" name="Google Shape;71;p15"/>
          <p:cNvPicPr preferRelativeResize="0"/>
          <p:nvPr/>
        </p:nvPicPr>
        <p:blipFill>
          <a:blip r:embed="rId3">
            <a:alphaModFix amt="51000"/>
          </a:blip>
          <a:stretch>
            <a:fillRect/>
          </a:stretch>
        </p:blipFill>
        <p:spPr>
          <a:xfrm>
            <a:off x="876850" y="3792700"/>
            <a:ext cx="2244274" cy="22442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idx="1" type="body"/>
          </p:nvPr>
        </p:nvSpPr>
        <p:spPr>
          <a:xfrm>
            <a:off x="1038025" y="2269200"/>
            <a:ext cx="2516700" cy="60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000">
                <a:solidFill>
                  <a:srgbClr val="FFF2CC"/>
                </a:solidFill>
                <a:latin typeface="Comfortaa"/>
                <a:ea typeface="Comfortaa"/>
                <a:cs typeface="Comfortaa"/>
                <a:sym typeface="Comfortaa"/>
              </a:rPr>
              <a:t>Problem</a:t>
            </a:r>
            <a:endParaRPr sz="4000">
              <a:solidFill>
                <a:srgbClr val="FFF2CC"/>
              </a:solidFill>
              <a:latin typeface="Comfortaa"/>
              <a:ea typeface="Comfortaa"/>
              <a:cs typeface="Comfortaa"/>
              <a:sym typeface="Comfortaa"/>
            </a:endParaRPr>
          </a:p>
        </p:txBody>
      </p:sp>
      <p:sp>
        <p:nvSpPr>
          <p:cNvPr id="77" name="Google Shape;77;p16"/>
          <p:cNvSpPr txBox="1"/>
          <p:nvPr/>
        </p:nvSpPr>
        <p:spPr>
          <a:xfrm>
            <a:off x="4603625" y="559025"/>
            <a:ext cx="3426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78" name="Google Shape;78;p16"/>
          <p:cNvSpPr txBox="1"/>
          <p:nvPr/>
        </p:nvSpPr>
        <p:spPr>
          <a:xfrm>
            <a:off x="4572000" y="1574400"/>
            <a:ext cx="4148700" cy="2447400"/>
          </a:xfrm>
          <a:prstGeom prst="rect">
            <a:avLst/>
          </a:prstGeom>
          <a:noFill/>
          <a:ln>
            <a:noFill/>
          </a:ln>
        </p:spPr>
        <p:txBody>
          <a:bodyPr anchorCtr="0" anchor="t" bIns="91425" lIns="91425" spcFirstLastPara="1" rIns="91425" wrap="square" tIns="91425">
            <a:spAutoFit/>
          </a:bodyPr>
          <a:lstStyle/>
          <a:p>
            <a:pPr indent="-361950" lvl="0" marL="457200" rtl="0" algn="l">
              <a:lnSpc>
                <a:spcPct val="150000"/>
              </a:lnSpc>
              <a:spcBef>
                <a:spcPts val="0"/>
              </a:spcBef>
              <a:spcAft>
                <a:spcPts val="0"/>
              </a:spcAft>
              <a:buClr>
                <a:srgbClr val="FFF2CC"/>
              </a:buClr>
              <a:buSzPts val="2100"/>
              <a:buFont typeface="Comfortaa"/>
              <a:buChar char="●"/>
            </a:pPr>
            <a:r>
              <a:rPr lang="en" sz="2100">
                <a:solidFill>
                  <a:srgbClr val="FFF2CC"/>
                </a:solidFill>
                <a:latin typeface="Comfortaa"/>
                <a:ea typeface="Comfortaa"/>
                <a:cs typeface="Comfortaa"/>
                <a:sym typeface="Comfortaa"/>
              </a:rPr>
              <a:t>Airbnb has issues with late cancellations and false listings</a:t>
            </a:r>
            <a:endParaRPr sz="2100">
              <a:solidFill>
                <a:srgbClr val="FFF2CC"/>
              </a:solidFill>
              <a:latin typeface="Comfortaa"/>
              <a:ea typeface="Comfortaa"/>
              <a:cs typeface="Comfortaa"/>
              <a:sym typeface="Comfortaa"/>
            </a:endParaRPr>
          </a:p>
          <a:p>
            <a:pPr indent="-361950" lvl="0" marL="457200" rtl="0" algn="l">
              <a:lnSpc>
                <a:spcPct val="150000"/>
              </a:lnSpc>
              <a:spcBef>
                <a:spcPts val="0"/>
              </a:spcBef>
              <a:spcAft>
                <a:spcPts val="0"/>
              </a:spcAft>
              <a:buClr>
                <a:srgbClr val="FFF2CC"/>
              </a:buClr>
              <a:buSzPts val="2100"/>
              <a:buFont typeface="Comfortaa"/>
              <a:buChar char="●"/>
            </a:pPr>
            <a:r>
              <a:rPr lang="en" sz="2100">
                <a:solidFill>
                  <a:srgbClr val="FFF2CC"/>
                </a:solidFill>
                <a:latin typeface="Comfortaa"/>
                <a:ea typeface="Comfortaa"/>
                <a:cs typeface="Comfortaa"/>
                <a:sym typeface="Comfortaa"/>
              </a:rPr>
              <a:t>Vacation and rental sites are seperate</a:t>
            </a:r>
            <a:endParaRPr>
              <a:solidFill>
                <a:srgbClr val="FFD966"/>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idx="1" type="body"/>
          </p:nvPr>
        </p:nvSpPr>
        <p:spPr>
          <a:xfrm>
            <a:off x="622525" y="2207375"/>
            <a:ext cx="2961600" cy="60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000">
                <a:solidFill>
                  <a:srgbClr val="FFF2CC"/>
                </a:solidFill>
                <a:latin typeface="Comfortaa"/>
                <a:ea typeface="Comfortaa"/>
                <a:cs typeface="Comfortaa"/>
                <a:sym typeface="Comfortaa"/>
              </a:rPr>
              <a:t>Solutions</a:t>
            </a:r>
            <a:endParaRPr sz="4000">
              <a:solidFill>
                <a:srgbClr val="FFF2CC"/>
              </a:solidFill>
              <a:latin typeface="Comfortaa"/>
              <a:ea typeface="Comfortaa"/>
              <a:cs typeface="Comfortaa"/>
              <a:sym typeface="Comfortaa"/>
            </a:endParaRPr>
          </a:p>
        </p:txBody>
      </p:sp>
      <p:sp>
        <p:nvSpPr>
          <p:cNvPr id="84" name="Google Shape;84;p17"/>
          <p:cNvSpPr txBox="1"/>
          <p:nvPr/>
        </p:nvSpPr>
        <p:spPr>
          <a:xfrm>
            <a:off x="4572000" y="1080750"/>
            <a:ext cx="3944100" cy="3610800"/>
          </a:xfrm>
          <a:prstGeom prst="rect">
            <a:avLst/>
          </a:prstGeom>
          <a:noFill/>
          <a:ln>
            <a:noFill/>
          </a:ln>
        </p:spPr>
        <p:txBody>
          <a:bodyPr anchorCtr="0" anchor="t" bIns="91425" lIns="91425" spcFirstLastPara="1" rIns="91425" wrap="square" tIns="91425">
            <a:spAutoFit/>
          </a:bodyPr>
          <a:lstStyle/>
          <a:p>
            <a:pPr indent="-272415" lvl="0" marL="354965" rtl="0" algn="l">
              <a:lnSpc>
                <a:spcPct val="150000"/>
              </a:lnSpc>
              <a:spcBef>
                <a:spcPts val="755"/>
              </a:spcBef>
              <a:spcAft>
                <a:spcPts val="0"/>
              </a:spcAft>
              <a:buClr>
                <a:srgbClr val="FFF2CC"/>
              </a:buClr>
              <a:buSzPts val="2100"/>
              <a:buFont typeface="Comfortaa"/>
              <a:buChar char="•"/>
            </a:pPr>
            <a:r>
              <a:rPr lang="en" sz="2100">
                <a:solidFill>
                  <a:srgbClr val="FFF2CC"/>
                </a:solidFill>
                <a:latin typeface="Comfortaa"/>
                <a:ea typeface="Comfortaa"/>
                <a:cs typeface="Comfortaa"/>
                <a:sym typeface="Comfortaa"/>
              </a:rPr>
              <a:t>We offer BOTH on one platform</a:t>
            </a:r>
            <a:endParaRPr sz="2100">
              <a:solidFill>
                <a:srgbClr val="FFF2CC"/>
              </a:solidFill>
              <a:latin typeface="Comfortaa"/>
              <a:ea typeface="Comfortaa"/>
              <a:cs typeface="Comfortaa"/>
              <a:sym typeface="Comfortaa"/>
            </a:endParaRPr>
          </a:p>
          <a:p>
            <a:pPr indent="-272415" lvl="0" marL="354965" rtl="0" algn="l">
              <a:lnSpc>
                <a:spcPct val="150000"/>
              </a:lnSpc>
              <a:spcBef>
                <a:spcPts val="755"/>
              </a:spcBef>
              <a:spcAft>
                <a:spcPts val="0"/>
              </a:spcAft>
              <a:buClr>
                <a:srgbClr val="FFF2CC"/>
              </a:buClr>
              <a:buSzPts val="2100"/>
              <a:buFont typeface="Comfortaa"/>
              <a:buChar char="•"/>
            </a:pPr>
            <a:r>
              <a:rPr lang="en" sz="2100">
                <a:solidFill>
                  <a:srgbClr val="FFF2CC"/>
                </a:solidFill>
                <a:latin typeface="Comfortaa"/>
                <a:ea typeface="Comfortaa"/>
                <a:cs typeface="Comfortaa"/>
                <a:sym typeface="Comfortaa"/>
              </a:rPr>
              <a:t>Late cancellations are not tolerated </a:t>
            </a:r>
            <a:endParaRPr sz="2100">
              <a:solidFill>
                <a:srgbClr val="FFF2CC"/>
              </a:solidFill>
              <a:latin typeface="Comfortaa"/>
              <a:ea typeface="Comfortaa"/>
              <a:cs typeface="Comfortaa"/>
              <a:sym typeface="Comfortaa"/>
            </a:endParaRPr>
          </a:p>
          <a:p>
            <a:pPr indent="-272415" lvl="0" marL="354965" rtl="0" algn="l">
              <a:lnSpc>
                <a:spcPct val="150000"/>
              </a:lnSpc>
              <a:spcBef>
                <a:spcPts val="755"/>
              </a:spcBef>
              <a:spcAft>
                <a:spcPts val="0"/>
              </a:spcAft>
              <a:buClr>
                <a:srgbClr val="FFF2CC"/>
              </a:buClr>
              <a:buSzPts val="2100"/>
              <a:buFont typeface="Comfortaa"/>
              <a:buChar char="•"/>
            </a:pPr>
            <a:r>
              <a:rPr lang="en" sz="2100">
                <a:solidFill>
                  <a:srgbClr val="FFF2CC"/>
                </a:solidFill>
                <a:latin typeface="Comfortaa"/>
                <a:ea typeface="Comfortaa"/>
                <a:cs typeface="Comfortaa"/>
                <a:sym typeface="Comfortaa"/>
              </a:rPr>
              <a:t>Each listing is carefully checked by our team of sewer gnomes</a:t>
            </a:r>
            <a:endParaRPr sz="2100">
              <a:latin typeface="Comfortaa"/>
              <a:ea typeface="Comfortaa"/>
              <a:cs typeface="Comfortaa"/>
              <a:sym typeface="Comfortaa"/>
            </a:endParaRPr>
          </a:p>
        </p:txBody>
      </p:sp>
      <p:pic>
        <p:nvPicPr>
          <p:cNvPr id="85" name="Google Shape;85;p17"/>
          <p:cNvPicPr preferRelativeResize="0"/>
          <p:nvPr/>
        </p:nvPicPr>
        <p:blipFill>
          <a:blip r:embed="rId3">
            <a:alphaModFix/>
          </a:blip>
          <a:stretch>
            <a:fillRect/>
          </a:stretch>
        </p:blipFill>
        <p:spPr>
          <a:xfrm>
            <a:off x="2817700" y="3399000"/>
            <a:ext cx="1760900" cy="1172250"/>
          </a:xfrm>
          <a:prstGeom prst="rect">
            <a:avLst/>
          </a:prstGeom>
          <a:noFill/>
          <a:ln>
            <a:noFill/>
          </a:ln>
        </p:spPr>
      </p:pic>
      <p:pic>
        <p:nvPicPr>
          <p:cNvPr id="86" name="Google Shape;86;p17"/>
          <p:cNvPicPr preferRelativeResize="0"/>
          <p:nvPr/>
        </p:nvPicPr>
        <p:blipFill>
          <a:blip r:embed="rId4">
            <a:alphaModFix/>
          </a:blip>
          <a:stretch>
            <a:fillRect/>
          </a:stretch>
        </p:blipFill>
        <p:spPr>
          <a:xfrm flipH="1">
            <a:off x="3584119" y="3718670"/>
            <a:ext cx="359725" cy="6882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86"/>
                                        </p:tgtEl>
                                        <p:attrNameLst>
                                          <p:attrName>style.visibility</p:attrName>
                                        </p:attrNameLst>
                                      </p:cBhvr>
                                      <p:to>
                                        <p:strVal val="visible"/>
                                      </p:to>
                                    </p:set>
                                    <p:anim calcmode="lin" valueType="num">
                                      <p:cBhvr additive="base">
                                        <p:cTn dur="1000"/>
                                        <p:tgtEl>
                                          <p:spTgt spid="86"/>
                                        </p:tgtEl>
                                        <p:attrNameLst>
                                          <p:attrName>ppt_w</p:attrName>
                                        </p:attrNameLst>
                                      </p:cBhvr>
                                      <p:tavLst>
                                        <p:tav fmla="" tm="0">
                                          <p:val>
                                            <p:strVal val="0"/>
                                          </p:val>
                                        </p:tav>
                                        <p:tav fmla="" tm="100000">
                                          <p:val>
                                            <p:strVal val="#ppt_w"/>
                                          </p:val>
                                        </p:tav>
                                      </p:tavLst>
                                    </p:anim>
                                    <p:anim calcmode="lin" valueType="num">
                                      <p:cBhvr additive="base">
                                        <p:cTn dur="1000"/>
                                        <p:tgtEl>
                                          <p:spTgt spid="86"/>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idx="1" type="body"/>
          </p:nvPr>
        </p:nvSpPr>
        <p:spPr>
          <a:xfrm>
            <a:off x="989250" y="1942350"/>
            <a:ext cx="2680500" cy="125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000">
                <a:solidFill>
                  <a:srgbClr val="FFF2CC"/>
                </a:solidFill>
                <a:latin typeface="Comfortaa"/>
                <a:ea typeface="Comfortaa"/>
                <a:cs typeface="Comfortaa"/>
                <a:sym typeface="Comfortaa"/>
              </a:rPr>
              <a:t>Special </a:t>
            </a:r>
            <a:endParaRPr sz="4000">
              <a:solidFill>
                <a:srgbClr val="FFF2CC"/>
              </a:solidFill>
              <a:latin typeface="Comfortaa"/>
              <a:ea typeface="Comfortaa"/>
              <a:cs typeface="Comfortaa"/>
              <a:sym typeface="Comfortaa"/>
            </a:endParaRPr>
          </a:p>
          <a:p>
            <a:pPr indent="0" lvl="0" marL="0" rtl="0" algn="l">
              <a:spcBef>
                <a:spcPts val="0"/>
              </a:spcBef>
              <a:spcAft>
                <a:spcPts val="0"/>
              </a:spcAft>
              <a:buNone/>
            </a:pPr>
            <a:r>
              <a:rPr lang="en" sz="4000">
                <a:solidFill>
                  <a:srgbClr val="FFF2CC"/>
                </a:solidFill>
                <a:latin typeface="Comfortaa"/>
                <a:ea typeface="Comfortaa"/>
                <a:cs typeface="Comfortaa"/>
                <a:sym typeface="Comfortaa"/>
              </a:rPr>
              <a:t>Features</a:t>
            </a:r>
            <a:endParaRPr sz="4000">
              <a:solidFill>
                <a:srgbClr val="FFF2CC"/>
              </a:solidFill>
              <a:latin typeface="Comfortaa"/>
              <a:ea typeface="Comfortaa"/>
              <a:cs typeface="Comfortaa"/>
              <a:sym typeface="Comfortaa"/>
            </a:endParaRPr>
          </a:p>
        </p:txBody>
      </p:sp>
      <p:sp>
        <p:nvSpPr>
          <p:cNvPr id="92" name="Google Shape;92;p18"/>
          <p:cNvSpPr txBox="1"/>
          <p:nvPr/>
        </p:nvSpPr>
        <p:spPr>
          <a:xfrm>
            <a:off x="5451175" y="992625"/>
            <a:ext cx="3099300" cy="3093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rgbClr val="FFF2CC"/>
                </a:solidFill>
              </a:rPr>
              <a:t>Chat functionality</a:t>
            </a:r>
            <a:endParaRPr sz="2100">
              <a:solidFill>
                <a:srgbClr val="FFF2CC"/>
              </a:solidFill>
            </a:endParaRPr>
          </a:p>
          <a:p>
            <a:pPr indent="0" lvl="0" marL="0" rtl="0" algn="l">
              <a:spcBef>
                <a:spcPts val="0"/>
              </a:spcBef>
              <a:spcAft>
                <a:spcPts val="0"/>
              </a:spcAft>
              <a:buNone/>
            </a:pPr>
            <a:r>
              <a:t/>
            </a:r>
            <a:endParaRPr sz="2100">
              <a:solidFill>
                <a:srgbClr val="FFF2CC"/>
              </a:solidFill>
            </a:endParaRPr>
          </a:p>
          <a:p>
            <a:pPr indent="0" lvl="0" marL="0" rtl="0" algn="l">
              <a:spcBef>
                <a:spcPts val="0"/>
              </a:spcBef>
              <a:spcAft>
                <a:spcPts val="0"/>
              </a:spcAft>
              <a:buNone/>
            </a:pPr>
            <a:r>
              <a:rPr lang="en" sz="2100">
                <a:solidFill>
                  <a:srgbClr val="FFF2CC"/>
                </a:solidFill>
              </a:rPr>
              <a:t>Google Maps integration</a:t>
            </a:r>
            <a:endParaRPr sz="2100">
              <a:solidFill>
                <a:srgbClr val="FFF2CC"/>
              </a:solidFill>
            </a:endParaRPr>
          </a:p>
          <a:p>
            <a:pPr indent="0" lvl="0" marL="0" rtl="0" algn="l">
              <a:spcBef>
                <a:spcPts val="0"/>
              </a:spcBef>
              <a:spcAft>
                <a:spcPts val="0"/>
              </a:spcAft>
              <a:buNone/>
            </a:pPr>
            <a:r>
              <a:t/>
            </a:r>
            <a:endParaRPr sz="2100">
              <a:solidFill>
                <a:srgbClr val="FFF2CC"/>
              </a:solidFill>
            </a:endParaRPr>
          </a:p>
          <a:p>
            <a:pPr indent="0" lvl="0" marL="0" rtl="0" algn="l">
              <a:spcBef>
                <a:spcPts val="0"/>
              </a:spcBef>
              <a:spcAft>
                <a:spcPts val="0"/>
              </a:spcAft>
              <a:buNone/>
            </a:pPr>
            <a:r>
              <a:rPr lang="en" sz="2100">
                <a:solidFill>
                  <a:srgbClr val="FFF2CC"/>
                </a:solidFill>
              </a:rPr>
              <a:t>Login/registration</a:t>
            </a:r>
            <a:endParaRPr sz="2100">
              <a:solidFill>
                <a:srgbClr val="FFF2CC"/>
              </a:solidFill>
            </a:endParaRPr>
          </a:p>
          <a:p>
            <a:pPr indent="0" lvl="0" marL="0" rtl="0" algn="l">
              <a:spcBef>
                <a:spcPts val="0"/>
              </a:spcBef>
              <a:spcAft>
                <a:spcPts val="0"/>
              </a:spcAft>
              <a:buNone/>
            </a:pPr>
            <a:r>
              <a:t/>
            </a:r>
            <a:endParaRPr sz="2100">
              <a:solidFill>
                <a:srgbClr val="FFF2CC"/>
              </a:solidFill>
            </a:endParaRPr>
          </a:p>
          <a:p>
            <a:pPr indent="0" lvl="0" marL="0" rtl="0" algn="l">
              <a:spcBef>
                <a:spcPts val="0"/>
              </a:spcBef>
              <a:spcAft>
                <a:spcPts val="0"/>
              </a:spcAft>
              <a:buNone/>
            </a:pPr>
            <a:r>
              <a:rPr lang="en" sz="2100">
                <a:solidFill>
                  <a:srgbClr val="FFF2CC"/>
                </a:solidFill>
              </a:rPr>
              <a:t>Comprehensive search</a:t>
            </a:r>
            <a:endParaRPr sz="2100">
              <a:solidFill>
                <a:srgbClr val="FFF2CC"/>
              </a:solidFill>
            </a:endParaRPr>
          </a:p>
          <a:p>
            <a:pPr indent="0" lvl="0" marL="0" rtl="0" algn="l">
              <a:spcBef>
                <a:spcPts val="0"/>
              </a:spcBef>
              <a:spcAft>
                <a:spcPts val="0"/>
              </a:spcAft>
              <a:buNone/>
            </a:pPr>
            <a:r>
              <a:t/>
            </a:r>
            <a:endParaRPr sz="2100">
              <a:solidFill>
                <a:srgbClr val="FFF2CC"/>
              </a:solidFill>
            </a:endParaRPr>
          </a:p>
          <a:p>
            <a:pPr indent="0" lvl="0" marL="0" rtl="0" algn="l">
              <a:spcBef>
                <a:spcPts val="0"/>
              </a:spcBef>
              <a:spcAft>
                <a:spcPts val="0"/>
              </a:spcAft>
              <a:buNone/>
            </a:pPr>
            <a:r>
              <a:rPr lang="en" sz="2100">
                <a:solidFill>
                  <a:srgbClr val="FFF2CC"/>
                </a:solidFill>
              </a:rPr>
              <a:t>Multimedia</a:t>
            </a:r>
            <a:endParaRPr sz="2100">
              <a:solidFill>
                <a:srgbClr val="FFF2CC"/>
              </a:solidFill>
            </a:endParaRPr>
          </a:p>
        </p:txBody>
      </p:sp>
      <p:sp>
        <p:nvSpPr>
          <p:cNvPr id="93" name="Google Shape;93;p18"/>
          <p:cNvSpPr txBox="1"/>
          <p:nvPr/>
        </p:nvSpPr>
        <p:spPr>
          <a:xfrm>
            <a:off x="0" y="0"/>
            <a:ext cx="3000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u="sng">
                <a:solidFill>
                  <a:schemeClr val="hlink"/>
                </a:solidFill>
                <a:hlinkClick r:id="rId3"/>
              </a:rPr>
              <a:t>o</a:t>
            </a:r>
            <a:endParaRPr/>
          </a:p>
        </p:txBody>
      </p:sp>
      <p:pic>
        <p:nvPicPr>
          <p:cNvPr id="94" name="Google Shape;94;p18"/>
          <p:cNvPicPr preferRelativeResize="0"/>
          <p:nvPr/>
        </p:nvPicPr>
        <p:blipFill>
          <a:blip r:embed="rId4">
            <a:alphaModFix/>
          </a:blip>
          <a:stretch>
            <a:fillRect/>
          </a:stretch>
        </p:blipFill>
        <p:spPr>
          <a:xfrm flipH="1">
            <a:off x="4633700" y="1101750"/>
            <a:ext cx="470038" cy="354000"/>
          </a:xfrm>
          <a:prstGeom prst="rect">
            <a:avLst/>
          </a:prstGeom>
          <a:noFill/>
          <a:ln>
            <a:noFill/>
          </a:ln>
        </p:spPr>
      </p:pic>
      <p:pic>
        <p:nvPicPr>
          <p:cNvPr id="95" name="Google Shape;95;p18"/>
          <p:cNvPicPr preferRelativeResize="0"/>
          <p:nvPr/>
        </p:nvPicPr>
        <p:blipFill>
          <a:blip r:embed="rId5">
            <a:alphaModFix/>
          </a:blip>
          <a:stretch>
            <a:fillRect/>
          </a:stretch>
        </p:blipFill>
        <p:spPr>
          <a:xfrm>
            <a:off x="4571988" y="2259613"/>
            <a:ext cx="624275" cy="624275"/>
          </a:xfrm>
          <a:prstGeom prst="rect">
            <a:avLst/>
          </a:prstGeom>
          <a:noFill/>
          <a:ln>
            <a:noFill/>
          </a:ln>
        </p:spPr>
      </p:pic>
      <p:pic>
        <p:nvPicPr>
          <p:cNvPr id="96" name="Google Shape;96;p18"/>
          <p:cNvPicPr preferRelativeResize="0"/>
          <p:nvPr/>
        </p:nvPicPr>
        <p:blipFill>
          <a:blip r:embed="rId6">
            <a:alphaModFix/>
          </a:blip>
          <a:stretch>
            <a:fillRect/>
          </a:stretch>
        </p:blipFill>
        <p:spPr>
          <a:xfrm>
            <a:off x="4602838" y="2883900"/>
            <a:ext cx="562575" cy="562575"/>
          </a:xfrm>
          <a:prstGeom prst="rect">
            <a:avLst/>
          </a:prstGeom>
          <a:noFill/>
          <a:ln>
            <a:noFill/>
          </a:ln>
        </p:spPr>
      </p:pic>
      <p:pic>
        <p:nvPicPr>
          <p:cNvPr id="97" name="Google Shape;97;p18"/>
          <p:cNvPicPr preferRelativeResize="0"/>
          <p:nvPr/>
        </p:nvPicPr>
        <p:blipFill>
          <a:blip r:embed="rId7">
            <a:alphaModFix/>
          </a:blip>
          <a:stretch>
            <a:fillRect/>
          </a:stretch>
        </p:blipFill>
        <p:spPr>
          <a:xfrm>
            <a:off x="4705773" y="1598750"/>
            <a:ext cx="353365" cy="527174"/>
          </a:xfrm>
          <a:prstGeom prst="rect">
            <a:avLst/>
          </a:prstGeom>
          <a:noFill/>
          <a:ln>
            <a:noFill/>
          </a:ln>
        </p:spPr>
      </p:pic>
      <p:pic>
        <p:nvPicPr>
          <p:cNvPr id="98" name="Google Shape;98;p18"/>
          <p:cNvPicPr preferRelativeResize="0"/>
          <p:nvPr/>
        </p:nvPicPr>
        <p:blipFill>
          <a:blip r:embed="rId8">
            <a:alphaModFix/>
          </a:blip>
          <a:stretch>
            <a:fillRect/>
          </a:stretch>
        </p:blipFill>
        <p:spPr>
          <a:xfrm>
            <a:off x="4745213" y="2990725"/>
            <a:ext cx="247024" cy="247024"/>
          </a:xfrm>
          <a:prstGeom prst="rect">
            <a:avLst/>
          </a:prstGeom>
          <a:noFill/>
          <a:ln>
            <a:noFill/>
          </a:ln>
        </p:spPr>
      </p:pic>
      <p:pic>
        <p:nvPicPr>
          <p:cNvPr id="99" name="Google Shape;99;p18"/>
          <p:cNvPicPr preferRelativeResize="0"/>
          <p:nvPr/>
        </p:nvPicPr>
        <p:blipFill>
          <a:blip r:embed="rId9">
            <a:alphaModFix/>
          </a:blip>
          <a:stretch>
            <a:fillRect/>
          </a:stretch>
        </p:blipFill>
        <p:spPr>
          <a:xfrm>
            <a:off x="4633700" y="3539450"/>
            <a:ext cx="470049" cy="4700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9"/>
          <p:cNvSpPr txBox="1"/>
          <p:nvPr>
            <p:ph idx="1" type="body"/>
          </p:nvPr>
        </p:nvSpPr>
        <p:spPr>
          <a:xfrm>
            <a:off x="1026175" y="1877850"/>
            <a:ext cx="2037300" cy="1387800"/>
          </a:xfrm>
          <a:prstGeom prst="rect">
            <a:avLst/>
          </a:prstGeom>
        </p:spPr>
        <p:txBody>
          <a:bodyPr anchorCtr="0" anchor="ctr" bIns="91425" lIns="91425" spcFirstLastPara="1" rIns="0" wrap="square" tIns="91425">
            <a:noAutofit/>
          </a:bodyPr>
          <a:lstStyle/>
          <a:p>
            <a:pPr indent="0" lvl="0" marL="0" rtl="0" algn="l">
              <a:lnSpc>
                <a:spcPct val="80000"/>
              </a:lnSpc>
              <a:spcBef>
                <a:spcPts val="0"/>
              </a:spcBef>
              <a:spcAft>
                <a:spcPts val="0"/>
              </a:spcAft>
              <a:buSzPts val="440"/>
              <a:buNone/>
            </a:pPr>
            <a:r>
              <a:rPr lang="en" sz="4000">
                <a:solidFill>
                  <a:srgbClr val="FFF2CC"/>
                </a:solidFill>
                <a:latin typeface="Comfortaa"/>
                <a:ea typeface="Comfortaa"/>
                <a:cs typeface="Comfortaa"/>
                <a:sym typeface="Comfortaa"/>
              </a:rPr>
              <a:t>Tech</a:t>
            </a:r>
            <a:endParaRPr sz="4000">
              <a:solidFill>
                <a:srgbClr val="FFF2CC"/>
              </a:solidFill>
              <a:latin typeface="Comfortaa"/>
              <a:ea typeface="Comfortaa"/>
              <a:cs typeface="Comfortaa"/>
              <a:sym typeface="Comfortaa"/>
            </a:endParaRPr>
          </a:p>
          <a:p>
            <a:pPr indent="0" lvl="0" marL="0" marR="0" rtl="0" algn="l">
              <a:lnSpc>
                <a:spcPct val="80000"/>
              </a:lnSpc>
              <a:spcBef>
                <a:spcPts val="0"/>
              </a:spcBef>
              <a:spcAft>
                <a:spcPts val="0"/>
              </a:spcAft>
              <a:buClr>
                <a:schemeClr val="dk1"/>
              </a:buClr>
              <a:buSzPts val="440"/>
              <a:buFont typeface="Arial"/>
              <a:buNone/>
            </a:pPr>
            <a:r>
              <a:rPr lang="en" sz="4000">
                <a:solidFill>
                  <a:srgbClr val="FFF2CC"/>
                </a:solidFill>
                <a:latin typeface="Comfortaa"/>
                <a:ea typeface="Comfortaa"/>
                <a:cs typeface="Comfortaa"/>
                <a:sym typeface="Comfortaa"/>
              </a:rPr>
              <a:t>Stack</a:t>
            </a:r>
            <a:endParaRPr sz="4000">
              <a:solidFill>
                <a:srgbClr val="FFF2CC"/>
              </a:solidFill>
              <a:latin typeface="Comfortaa"/>
              <a:ea typeface="Comfortaa"/>
              <a:cs typeface="Comfortaa"/>
              <a:sym typeface="Comfortaa"/>
            </a:endParaRPr>
          </a:p>
        </p:txBody>
      </p:sp>
      <p:pic>
        <p:nvPicPr>
          <p:cNvPr id="105" name="Google Shape;105;p19"/>
          <p:cNvPicPr preferRelativeResize="0"/>
          <p:nvPr/>
        </p:nvPicPr>
        <p:blipFill>
          <a:blip r:embed="rId3">
            <a:alphaModFix/>
          </a:blip>
          <a:stretch>
            <a:fillRect/>
          </a:stretch>
        </p:blipFill>
        <p:spPr>
          <a:xfrm>
            <a:off x="6590500" y="2021307"/>
            <a:ext cx="1557075" cy="1100892"/>
          </a:xfrm>
          <a:prstGeom prst="rect">
            <a:avLst/>
          </a:prstGeom>
          <a:noFill/>
          <a:ln>
            <a:noFill/>
          </a:ln>
        </p:spPr>
      </p:pic>
      <p:pic>
        <p:nvPicPr>
          <p:cNvPr id="106" name="Google Shape;106;p19"/>
          <p:cNvPicPr preferRelativeResize="0"/>
          <p:nvPr/>
        </p:nvPicPr>
        <p:blipFill>
          <a:blip r:embed="rId4">
            <a:alphaModFix/>
          </a:blip>
          <a:stretch>
            <a:fillRect/>
          </a:stretch>
        </p:blipFill>
        <p:spPr>
          <a:xfrm>
            <a:off x="6662937" y="3482700"/>
            <a:ext cx="1557062" cy="952500"/>
          </a:xfrm>
          <a:prstGeom prst="rect">
            <a:avLst/>
          </a:prstGeom>
          <a:noFill/>
          <a:ln>
            <a:noFill/>
          </a:ln>
        </p:spPr>
      </p:pic>
      <p:pic>
        <p:nvPicPr>
          <p:cNvPr id="107" name="Google Shape;107;p19"/>
          <p:cNvPicPr preferRelativeResize="0"/>
          <p:nvPr/>
        </p:nvPicPr>
        <p:blipFill>
          <a:blip r:embed="rId5">
            <a:alphaModFix/>
          </a:blip>
          <a:stretch>
            <a:fillRect/>
          </a:stretch>
        </p:blipFill>
        <p:spPr>
          <a:xfrm>
            <a:off x="6590500" y="276441"/>
            <a:ext cx="1557076" cy="1561656"/>
          </a:xfrm>
          <a:prstGeom prst="rect">
            <a:avLst/>
          </a:prstGeom>
          <a:noFill/>
          <a:ln>
            <a:noFill/>
          </a:ln>
        </p:spPr>
      </p:pic>
      <p:pic>
        <p:nvPicPr>
          <p:cNvPr id="108" name="Google Shape;108;p19"/>
          <p:cNvPicPr preferRelativeResize="0"/>
          <p:nvPr/>
        </p:nvPicPr>
        <p:blipFill>
          <a:blip r:embed="rId6">
            <a:alphaModFix/>
          </a:blip>
          <a:stretch>
            <a:fillRect/>
          </a:stretch>
        </p:blipFill>
        <p:spPr>
          <a:xfrm>
            <a:off x="3848725" y="2996975"/>
            <a:ext cx="2493950" cy="831300"/>
          </a:xfrm>
          <a:prstGeom prst="rect">
            <a:avLst/>
          </a:prstGeom>
          <a:noFill/>
          <a:ln>
            <a:noFill/>
          </a:ln>
        </p:spPr>
      </p:pic>
      <p:pic>
        <p:nvPicPr>
          <p:cNvPr id="109" name="Google Shape;109;p19"/>
          <p:cNvPicPr preferRelativeResize="0"/>
          <p:nvPr/>
        </p:nvPicPr>
        <p:blipFill>
          <a:blip r:embed="rId7">
            <a:alphaModFix/>
          </a:blip>
          <a:stretch>
            <a:fillRect/>
          </a:stretch>
        </p:blipFill>
        <p:spPr>
          <a:xfrm>
            <a:off x="4248263" y="1010100"/>
            <a:ext cx="1513707" cy="15616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0"/>
          <p:cNvSpPr txBox="1"/>
          <p:nvPr>
            <p:ph idx="1" type="body"/>
          </p:nvPr>
        </p:nvSpPr>
        <p:spPr>
          <a:xfrm>
            <a:off x="1004450" y="2007450"/>
            <a:ext cx="2768700" cy="1128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000">
                <a:solidFill>
                  <a:srgbClr val="FFF2CC"/>
                </a:solidFill>
                <a:latin typeface="Comfortaa"/>
                <a:ea typeface="Comfortaa"/>
                <a:cs typeface="Comfortaa"/>
                <a:sym typeface="Comfortaa"/>
              </a:rPr>
              <a:t>Business </a:t>
            </a:r>
            <a:endParaRPr sz="4000">
              <a:solidFill>
                <a:srgbClr val="FFF2CC"/>
              </a:solidFill>
              <a:latin typeface="Comfortaa"/>
              <a:ea typeface="Comfortaa"/>
              <a:cs typeface="Comfortaa"/>
              <a:sym typeface="Comfortaa"/>
            </a:endParaRPr>
          </a:p>
          <a:p>
            <a:pPr indent="0" lvl="0" marL="0" rtl="0" algn="l">
              <a:spcBef>
                <a:spcPts val="0"/>
              </a:spcBef>
              <a:spcAft>
                <a:spcPts val="0"/>
              </a:spcAft>
              <a:buNone/>
            </a:pPr>
            <a:r>
              <a:rPr lang="en" sz="4000">
                <a:solidFill>
                  <a:srgbClr val="FFF2CC"/>
                </a:solidFill>
                <a:latin typeface="Comfortaa"/>
                <a:ea typeface="Comfortaa"/>
                <a:cs typeface="Comfortaa"/>
                <a:sym typeface="Comfortaa"/>
              </a:rPr>
              <a:t>Model</a:t>
            </a:r>
            <a:endParaRPr sz="4000">
              <a:solidFill>
                <a:srgbClr val="FFF2CC"/>
              </a:solidFill>
              <a:latin typeface="Comfortaa"/>
              <a:ea typeface="Comfortaa"/>
              <a:cs typeface="Comfortaa"/>
              <a:sym typeface="Comfortaa"/>
            </a:endParaRPr>
          </a:p>
        </p:txBody>
      </p:sp>
      <p:pic>
        <p:nvPicPr>
          <p:cNvPr id="115" name="Google Shape;115;p20"/>
          <p:cNvPicPr preferRelativeResize="0"/>
          <p:nvPr/>
        </p:nvPicPr>
        <p:blipFill>
          <a:blip r:embed="rId3">
            <a:alphaModFix/>
          </a:blip>
          <a:stretch>
            <a:fillRect/>
          </a:stretch>
        </p:blipFill>
        <p:spPr>
          <a:xfrm flipH="1">
            <a:off x="4749251" y="1725549"/>
            <a:ext cx="147344" cy="281901"/>
          </a:xfrm>
          <a:prstGeom prst="rect">
            <a:avLst/>
          </a:prstGeom>
          <a:noFill/>
          <a:ln>
            <a:noFill/>
          </a:ln>
        </p:spPr>
      </p:pic>
      <p:sp>
        <p:nvSpPr>
          <p:cNvPr id="116" name="Google Shape;116;p20"/>
          <p:cNvSpPr txBox="1"/>
          <p:nvPr/>
        </p:nvSpPr>
        <p:spPr>
          <a:xfrm>
            <a:off x="4572000" y="725350"/>
            <a:ext cx="4083900" cy="3417000"/>
          </a:xfrm>
          <a:prstGeom prst="rect">
            <a:avLst/>
          </a:prstGeom>
          <a:noFill/>
          <a:ln>
            <a:noFill/>
          </a:ln>
        </p:spPr>
        <p:txBody>
          <a:bodyPr anchorCtr="0" anchor="t" bIns="91425" lIns="91425" spcFirstLastPara="1" rIns="91425" wrap="square" tIns="91425">
            <a:spAutoFit/>
          </a:bodyPr>
          <a:lstStyle/>
          <a:p>
            <a:pPr indent="-361950" lvl="0" marL="457200" rtl="0" algn="l">
              <a:lnSpc>
                <a:spcPct val="150000"/>
              </a:lnSpc>
              <a:spcBef>
                <a:spcPts val="0"/>
              </a:spcBef>
              <a:spcAft>
                <a:spcPts val="0"/>
              </a:spcAft>
              <a:buClr>
                <a:srgbClr val="FFF2CC"/>
              </a:buClr>
              <a:buSzPts val="2100"/>
              <a:buFont typeface="Comfortaa"/>
              <a:buChar char="●"/>
            </a:pPr>
            <a:r>
              <a:rPr lang="en" sz="2100">
                <a:solidFill>
                  <a:srgbClr val="FFF2CC"/>
                </a:solidFill>
                <a:latin typeface="Comfortaa"/>
                <a:ea typeface="Comfortaa"/>
                <a:cs typeface="Comfortaa"/>
                <a:sym typeface="Comfortaa"/>
              </a:rPr>
              <a:t>Users pay a small fee when renting or listing</a:t>
            </a:r>
            <a:endParaRPr sz="2100">
              <a:solidFill>
                <a:srgbClr val="FFF2CC"/>
              </a:solidFill>
              <a:latin typeface="Comfortaa"/>
              <a:ea typeface="Comfortaa"/>
              <a:cs typeface="Comfortaa"/>
              <a:sym typeface="Comfortaa"/>
            </a:endParaRPr>
          </a:p>
          <a:p>
            <a:pPr indent="-361950" lvl="0" marL="457200" rtl="0" algn="l">
              <a:lnSpc>
                <a:spcPct val="150000"/>
              </a:lnSpc>
              <a:spcBef>
                <a:spcPts val="0"/>
              </a:spcBef>
              <a:spcAft>
                <a:spcPts val="0"/>
              </a:spcAft>
              <a:buClr>
                <a:srgbClr val="FFF2CC"/>
              </a:buClr>
              <a:buSzPts val="2100"/>
              <a:buFont typeface="Comfortaa"/>
              <a:buChar char="●"/>
            </a:pPr>
            <a:r>
              <a:rPr lang="en" sz="2100">
                <a:solidFill>
                  <a:srgbClr val="FFF2CC"/>
                </a:solidFill>
                <a:latin typeface="Comfortaa"/>
                <a:ea typeface="Comfortaa"/>
                <a:cs typeface="Comfortaa"/>
                <a:sym typeface="Comfortaa"/>
              </a:rPr>
              <a:t>Advertisements</a:t>
            </a:r>
            <a:endParaRPr sz="2100">
              <a:solidFill>
                <a:srgbClr val="FFF2CC"/>
              </a:solidFill>
              <a:latin typeface="Comfortaa"/>
              <a:ea typeface="Comfortaa"/>
              <a:cs typeface="Comfortaa"/>
              <a:sym typeface="Comfortaa"/>
            </a:endParaRPr>
          </a:p>
          <a:p>
            <a:pPr indent="-361950" lvl="0" marL="457200" rtl="0" algn="l">
              <a:lnSpc>
                <a:spcPct val="150000"/>
              </a:lnSpc>
              <a:spcBef>
                <a:spcPts val="0"/>
              </a:spcBef>
              <a:spcAft>
                <a:spcPts val="0"/>
              </a:spcAft>
              <a:buClr>
                <a:srgbClr val="FFF2CC"/>
              </a:buClr>
              <a:buSzPts val="2100"/>
              <a:buFont typeface="Comfortaa"/>
              <a:buChar char="●"/>
            </a:pPr>
            <a:r>
              <a:rPr lang="en" sz="2100">
                <a:solidFill>
                  <a:srgbClr val="FFF2CC"/>
                </a:solidFill>
                <a:latin typeface="Comfortaa"/>
                <a:ea typeface="Comfortaa"/>
                <a:cs typeface="Comfortaa"/>
                <a:sym typeface="Comfortaa"/>
              </a:rPr>
              <a:t>According to BusinessofApps.com AirBnB made $4.7 billion in 2019</a:t>
            </a:r>
            <a:endParaRPr sz="2100">
              <a:solidFill>
                <a:srgbClr val="FFF2CC"/>
              </a:solidFill>
              <a:latin typeface="Comfortaa"/>
              <a:ea typeface="Comfortaa"/>
              <a:cs typeface="Comfortaa"/>
              <a:sym typeface="Comforta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1"/>
          <p:cNvSpPr txBox="1"/>
          <p:nvPr>
            <p:ph idx="1" type="body"/>
          </p:nvPr>
        </p:nvSpPr>
        <p:spPr>
          <a:xfrm>
            <a:off x="1006200" y="1958700"/>
            <a:ext cx="2972700" cy="122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4000">
                <a:solidFill>
                  <a:srgbClr val="FFF2CC"/>
                </a:solidFill>
                <a:latin typeface="Comfortaa"/>
                <a:ea typeface="Comfortaa"/>
                <a:cs typeface="Comfortaa"/>
                <a:sym typeface="Comfortaa"/>
              </a:rPr>
              <a:t>Progress </a:t>
            </a:r>
            <a:endParaRPr sz="4000">
              <a:solidFill>
                <a:srgbClr val="FFF2CC"/>
              </a:solidFill>
              <a:latin typeface="Comfortaa"/>
              <a:ea typeface="Comfortaa"/>
              <a:cs typeface="Comfortaa"/>
              <a:sym typeface="Comfortaa"/>
            </a:endParaRPr>
          </a:p>
          <a:p>
            <a:pPr indent="0" lvl="0" marL="0" rtl="0" algn="l">
              <a:spcBef>
                <a:spcPts val="0"/>
              </a:spcBef>
              <a:spcAft>
                <a:spcPts val="0"/>
              </a:spcAft>
              <a:buNone/>
            </a:pPr>
            <a:r>
              <a:rPr lang="en" sz="4000">
                <a:solidFill>
                  <a:srgbClr val="FFF2CC"/>
                </a:solidFill>
                <a:latin typeface="Comfortaa"/>
                <a:ea typeface="Comfortaa"/>
                <a:cs typeface="Comfortaa"/>
                <a:sym typeface="Comfortaa"/>
              </a:rPr>
              <a:t>Projection</a:t>
            </a:r>
            <a:endParaRPr sz="4000">
              <a:solidFill>
                <a:srgbClr val="FFF2CC"/>
              </a:solidFill>
              <a:latin typeface="Comfortaa"/>
              <a:ea typeface="Comfortaa"/>
              <a:cs typeface="Comfortaa"/>
              <a:sym typeface="Comfortaa"/>
            </a:endParaRPr>
          </a:p>
        </p:txBody>
      </p:sp>
      <p:grpSp>
        <p:nvGrpSpPr>
          <p:cNvPr id="122" name="Google Shape;122;p21"/>
          <p:cNvGrpSpPr/>
          <p:nvPr/>
        </p:nvGrpSpPr>
        <p:grpSpPr>
          <a:xfrm>
            <a:off x="4733425" y="944603"/>
            <a:ext cx="4094300" cy="993903"/>
            <a:chOff x="3978500" y="946003"/>
            <a:chExt cx="4094300" cy="993903"/>
          </a:xfrm>
        </p:grpSpPr>
        <p:grpSp>
          <p:nvGrpSpPr>
            <p:cNvPr id="123" name="Google Shape;123;p21"/>
            <p:cNvGrpSpPr/>
            <p:nvPr/>
          </p:nvGrpSpPr>
          <p:grpSpPr>
            <a:xfrm>
              <a:off x="4734025" y="1140951"/>
              <a:ext cx="529800" cy="798956"/>
              <a:chOff x="4318975" y="1083450"/>
              <a:chExt cx="529800" cy="591250"/>
            </a:xfrm>
          </p:grpSpPr>
          <p:sp>
            <p:nvSpPr>
              <p:cNvPr id="124" name="Google Shape;124;p21"/>
              <p:cNvSpPr/>
              <p:nvPr/>
            </p:nvSpPr>
            <p:spPr>
              <a:xfrm>
                <a:off x="4517125" y="1086100"/>
                <a:ext cx="133500" cy="588600"/>
              </a:xfrm>
              <a:prstGeom prst="rect">
                <a:avLst/>
              </a:prstGeom>
              <a:solidFill>
                <a:srgbClr val="840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5" name="Google Shape;125;p21"/>
              <p:cNvCxnSpPr/>
              <p:nvPr/>
            </p:nvCxnSpPr>
            <p:spPr>
              <a:xfrm rot="10800000">
                <a:off x="4318975" y="1083450"/>
                <a:ext cx="529800" cy="0"/>
              </a:xfrm>
              <a:prstGeom prst="straightConnector1">
                <a:avLst/>
              </a:prstGeom>
              <a:noFill/>
              <a:ln cap="flat" cmpd="sng" w="9525">
                <a:solidFill>
                  <a:srgbClr val="840D35"/>
                </a:solidFill>
                <a:prstDash val="solid"/>
                <a:round/>
                <a:headEnd len="sm" w="sm" type="none"/>
                <a:tailEnd len="sm" w="sm" type="none"/>
              </a:ln>
            </p:spPr>
          </p:cxnSp>
        </p:grpSp>
        <p:sp>
          <p:nvSpPr>
            <p:cNvPr id="126" name="Google Shape;126;p21"/>
            <p:cNvSpPr txBox="1"/>
            <p:nvPr/>
          </p:nvSpPr>
          <p:spPr>
            <a:xfrm>
              <a:off x="5344600" y="946003"/>
              <a:ext cx="2728200" cy="276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500">
                  <a:solidFill>
                    <a:srgbClr val="840D35"/>
                  </a:solidFill>
                  <a:latin typeface="Roboto"/>
                  <a:ea typeface="Roboto"/>
                  <a:cs typeface="Roboto"/>
                  <a:sym typeface="Roboto"/>
                </a:rPr>
                <a:t>Sprint 1</a:t>
              </a:r>
              <a:endParaRPr b="1" sz="1500">
                <a:solidFill>
                  <a:srgbClr val="840D35"/>
                </a:solidFill>
                <a:latin typeface="Roboto"/>
                <a:ea typeface="Roboto"/>
                <a:cs typeface="Roboto"/>
                <a:sym typeface="Roboto"/>
              </a:endParaRPr>
            </a:p>
          </p:txBody>
        </p:sp>
        <p:sp>
          <p:nvSpPr>
            <p:cNvPr id="127" name="Google Shape;127;p21"/>
            <p:cNvSpPr txBox="1"/>
            <p:nvPr/>
          </p:nvSpPr>
          <p:spPr>
            <a:xfrm>
              <a:off x="5344600" y="1222250"/>
              <a:ext cx="1952100" cy="488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100">
                  <a:solidFill>
                    <a:srgbClr val="840D35"/>
                  </a:solidFill>
                  <a:latin typeface="Roboto"/>
                  <a:ea typeface="Roboto"/>
                  <a:cs typeface="Roboto"/>
                  <a:sym typeface="Roboto"/>
                </a:rPr>
                <a:t>Login with OAuth</a:t>
              </a:r>
              <a:r>
                <a:rPr lang="en" sz="500">
                  <a:solidFill>
                    <a:srgbClr val="840D35"/>
                  </a:solidFill>
                  <a:latin typeface="Roboto"/>
                  <a:ea typeface="Roboto"/>
                  <a:cs typeface="Roboto"/>
                  <a:sym typeface="Roboto"/>
                </a:rPr>
                <a:t> </a:t>
              </a:r>
              <a:endParaRPr sz="500">
                <a:solidFill>
                  <a:srgbClr val="840D35"/>
                </a:solidFill>
                <a:latin typeface="Roboto"/>
                <a:ea typeface="Roboto"/>
                <a:cs typeface="Roboto"/>
                <a:sym typeface="Roboto"/>
              </a:endParaRPr>
            </a:p>
            <a:p>
              <a:pPr indent="0" lvl="0" marL="0" rtl="0" algn="l">
                <a:lnSpc>
                  <a:spcPct val="100000"/>
                </a:lnSpc>
                <a:spcBef>
                  <a:spcPts val="1600"/>
                </a:spcBef>
                <a:spcAft>
                  <a:spcPts val="1600"/>
                </a:spcAft>
                <a:buNone/>
              </a:pPr>
              <a:r>
                <a:rPr lang="en" sz="1100">
                  <a:solidFill>
                    <a:srgbClr val="840D35"/>
                  </a:solidFill>
                  <a:latin typeface="Roboto"/>
                  <a:ea typeface="Roboto"/>
                  <a:cs typeface="Roboto"/>
                  <a:sym typeface="Roboto"/>
                </a:rPr>
                <a:t>Landing Page</a:t>
              </a:r>
              <a:endParaRPr sz="1100">
                <a:solidFill>
                  <a:srgbClr val="840D35"/>
                </a:solidFill>
                <a:latin typeface="Roboto"/>
                <a:ea typeface="Roboto"/>
                <a:cs typeface="Roboto"/>
                <a:sym typeface="Roboto"/>
              </a:endParaRPr>
            </a:p>
          </p:txBody>
        </p:sp>
        <p:sp>
          <p:nvSpPr>
            <p:cNvPr id="128" name="Google Shape;128;p21"/>
            <p:cNvSpPr txBox="1"/>
            <p:nvPr/>
          </p:nvSpPr>
          <p:spPr>
            <a:xfrm>
              <a:off x="3978500" y="973693"/>
              <a:ext cx="758400" cy="346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t/>
              </a:r>
              <a:endParaRPr sz="900">
                <a:solidFill>
                  <a:srgbClr val="840D35"/>
                </a:solidFill>
                <a:latin typeface="Roboto"/>
                <a:ea typeface="Roboto"/>
                <a:cs typeface="Roboto"/>
                <a:sym typeface="Roboto"/>
              </a:endParaRPr>
            </a:p>
          </p:txBody>
        </p:sp>
      </p:grpSp>
      <p:grpSp>
        <p:nvGrpSpPr>
          <p:cNvPr id="129" name="Google Shape;129;p21"/>
          <p:cNvGrpSpPr/>
          <p:nvPr/>
        </p:nvGrpSpPr>
        <p:grpSpPr>
          <a:xfrm>
            <a:off x="5488950" y="2547089"/>
            <a:ext cx="3338775" cy="993903"/>
            <a:chOff x="4734025" y="946003"/>
            <a:chExt cx="3338775" cy="993903"/>
          </a:xfrm>
        </p:grpSpPr>
        <p:grpSp>
          <p:nvGrpSpPr>
            <p:cNvPr id="130" name="Google Shape;130;p21"/>
            <p:cNvGrpSpPr/>
            <p:nvPr/>
          </p:nvGrpSpPr>
          <p:grpSpPr>
            <a:xfrm>
              <a:off x="4734025" y="1140951"/>
              <a:ext cx="529800" cy="798956"/>
              <a:chOff x="4318975" y="1083450"/>
              <a:chExt cx="529800" cy="591250"/>
            </a:xfrm>
          </p:grpSpPr>
          <p:sp>
            <p:nvSpPr>
              <p:cNvPr id="131" name="Google Shape;131;p21"/>
              <p:cNvSpPr/>
              <p:nvPr/>
            </p:nvSpPr>
            <p:spPr>
              <a:xfrm>
                <a:off x="4517125" y="1086100"/>
                <a:ext cx="133500" cy="588600"/>
              </a:xfrm>
              <a:prstGeom prst="rect">
                <a:avLst/>
              </a:pr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 name="Google Shape;132;p21"/>
              <p:cNvCxnSpPr/>
              <p:nvPr/>
            </p:nvCxnSpPr>
            <p:spPr>
              <a:xfrm rot="10800000">
                <a:off x="4318975" y="1083450"/>
                <a:ext cx="529800" cy="0"/>
              </a:xfrm>
              <a:prstGeom prst="straightConnector1">
                <a:avLst/>
              </a:prstGeom>
              <a:noFill/>
              <a:ln cap="flat" cmpd="sng" w="9525">
                <a:solidFill>
                  <a:srgbClr val="C2C2C2"/>
                </a:solidFill>
                <a:prstDash val="solid"/>
                <a:round/>
                <a:headEnd len="sm" w="sm" type="none"/>
                <a:tailEnd len="sm" w="sm" type="none"/>
              </a:ln>
            </p:spPr>
          </p:cxnSp>
        </p:grpSp>
        <p:sp>
          <p:nvSpPr>
            <p:cNvPr id="133" name="Google Shape;133;p21"/>
            <p:cNvSpPr txBox="1"/>
            <p:nvPr/>
          </p:nvSpPr>
          <p:spPr>
            <a:xfrm>
              <a:off x="5344600" y="946003"/>
              <a:ext cx="2728200" cy="276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500">
                  <a:solidFill>
                    <a:schemeClr val="dk2"/>
                  </a:solidFill>
                  <a:latin typeface="Roboto"/>
                  <a:ea typeface="Roboto"/>
                  <a:cs typeface="Roboto"/>
                  <a:sym typeface="Roboto"/>
                </a:rPr>
                <a:t>Sprint 3</a:t>
              </a:r>
              <a:endParaRPr b="1" sz="1500">
                <a:solidFill>
                  <a:schemeClr val="dk2"/>
                </a:solidFill>
                <a:latin typeface="Roboto"/>
                <a:ea typeface="Roboto"/>
                <a:cs typeface="Roboto"/>
                <a:sym typeface="Roboto"/>
              </a:endParaRPr>
            </a:p>
          </p:txBody>
        </p:sp>
        <p:sp>
          <p:nvSpPr>
            <p:cNvPr id="134" name="Google Shape;134;p21"/>
            <p:cNvSpPr txBox="1"/>
            <p:nvPr/>
          </p:nvSpPr>
          <p:spPr>
            <a:xfrm>
              <a:off x="5344600" y="1237611"/>
              <a:ext cx="2728200" cy="410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100">
                  <a:solidFill>
                    <a:schemeClr val="dk2"/>
                  </a:solidFill>
                  <a:latin typeface="Roboto"/>
                  <a:ea typeface="Roboto"/>
                  <a:cs typeface="Roboto"/>
                  <a:sym typeface="Roboto"/>
                </a:rPr>
                <a:t>Maps and </a:t>
              </a:r>
              <a:r>
                <a:rPr lang="en" sz="1100">
                  <a:solidFill>
                    <a:schemeClr val="dk2"/>
                  </a:solidFill>
                  <a:latin typeface="Roboto"/>
                  <a:ea typeface="Roboto"/>
                  <a:cs typeface="Roboto"/>
                  <a:sym typeface="Roboto"/>
                </a:rPr>
                <a:t>MultiMedia</a:t>
              </a:r>
              <a:endParaRPr sz="1100">
                <a:solidFill>
                  <a:schemeClr val="dk2"/>
                </a:solidFill>
                <a:latin typeface="Roboto"/>
                <a:ea typeface="Roboto"/>
                <a:cs typeface="Roboto"/>
                <a:sym typeface="Roboto"/>
              </a:endParaRPr>
            </a:p>
          </p:txBody>
        </p:sp>
      </p:grpSp>
      <p:grpSp>
        <p:nvGrpSpPr>
          <p:cNvPr id="135" name="Google Shape;135;p21"/>
          <p:cNvGrpSpPr/>
          <p:nvPr/>
        </p:nvGrpSpPr>
        <p:grpSpPr>
          <a:xfrm>
            <a:off x="5488950" y="3348344"/>
            <a:ext cx="3338775" cy="993903"/>
            <a:chOff x="4734025" y="946003"/>
            <a:chExt cx="3338775" cy="993903"/>
          </a:xfrm>
        </p:grpSpPr>
        <p:grpSp>
          <p:nvGrpSpPr>
            <p:cNvPr id="136" name="Google Shape;136;p21"/>
            <p:cNvGrpSpPr/>
            <p:nvPr/>
          </p:nvGrpSpPr>
          <p:grpSpPr>
            <a:xfrm>
              <a:off x="4734025" y="1140951"/>
              <a:ext cx="529800" cy="798956"/>
              <a:chOff x="4318975" y="1083450"/>
              <a:chExt cx="529800" cy="591250"/>
            </a:xfrm>
          </p:grpSpPr>
          <p:sp>
            <p:nvSpPr>
              <p:cNvPr id="137" name="Google Shape;137;p21"/>
              <p:cNvSpPr/>
              <p:nvPr/>
            </p:nvSpPr>
            <p:spPr>
              <a:xfrm>
                <a:off x="4517125" y="1086100"/>
                <a:ext cx="133500" cy="588600"/>
              </a:xfrm>
              <a:prstGeom prst="rect">
                <a:avLst/>
              </a:pr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8" name="Google Shape;138;p21"/>
              <p:cNvCxnSpPr/>
              <p:nvPr/>
            </p:nvCxnSpPr>
            <p:spPr>
              <a:xfrm rot="10800000">
                <a:off x="4318975" y="1083450"/>
                <a:ext cx="529800" cy="0"/>
              </a:xfrm>
              <a:prstGeom prst="straightConnector1">
                <a:avLst/>
              </a:prstGeom>
              <a:noFill/>
              <a:ln cap="flat" cmpd="sng" w="9525">
                <a:solidFill>
                  <a:srgbClr val="C2C2C2"/>
                </a:solidFill>
                <a:prstDash val="solid"/>
                <a:round/>
                <a:headEnd len="sm" w="sm" type="none"/>
                <a:tailEnd len="sm" w="sm" type="none"/>
              </a:ln>
            </p:spPr>
          </p:cxnSp>
        </p:grpSp>
        <p:sp>
          <p:nvSpPr>
            <p:cNvPr id="139" name="Google Shape;139;p21"/>
            <p:cNvSpPr txBox="1"/>
            <p:nvPr/>
          </p:nvSpPr>
          <p:spPr>
            <a:xfrm>
              <a:off x="5344600" y="946003"/>
              <a:ext cx="2728200" cy="276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500">
                  <a:solidFill>
                    <a:schemeClr val="dk2"/>
                  </a:solidFill>
                  <a:latin typeface="Roboto"/>
                  <a:ea typeface="Roboto"/>
                  <a:cs typeface="Roboto"/>
                  <a:sym typeface="Roboto"/>
                </a:rPr>
                <a:t>Sprint 4</a:t>
              </a:r>
              <a:endParaRPr b="1" sz="1500">
                <a:solidFill>
                  <a:schemeClr val="dk2"/>
                </a:solidFill>
                <a:latin typeface="Roboto"/>
                <a:ea typeface="Roboto"/>
                <a:cs typeface="Roboto"/>
                <a:sym typeface="Roboto"/>
              </a:endParaRPr>
            </a:p>
          </p:txBody>
        </p:sp>
        <p:sp>
          <p:nvSpPr>
            <p:cNvPr id="140" name="Google Shape;140;p21"/>
            <p:cNvSpPr txBox="1"/>
            <p:nvPr/>
          </p:nvSpPr>
          <p:spPr>
            <a:xfrm>
              <a:off x="5344600" y="1222248"/>
              <a:ext cx="2728200" cy="410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100">
                  <a:solidFill>
                    <a:schemeClr val="dk2"/>
                  </a:solidFill>
                  <a:latin typeface="Roboto"/>
                  <a:ea typeface="Roboto"/>
                  <a:cs typeface="Roboto"/>
                  <a:sym typeface="Roboto"/>
                </a:rPr>
                <a:t>Chat Function</a:t>
              </a:r>
              <a:endParaRPr sz="1100">
                <a:solidFill>
                  <a:schemeClr val="dk2"/>
                </a:solidFill>
                <a:latin typeface="Roboto"/>
                <a:ea typeface="Roboto"/>
                <a:cs typeface="Roboto"/>
                <a:sym typeface="Roboto"/>
              </a:endParaRPr>
            </a:p>
          </p:txBody>
        </p:sp>
      </p:grpSp>
      <p:grpSp>
        <p:nvGrpSpPr>
          <p:cNvPr id="141" name="Google Shape;141;p21"/>
          <p:cNvGrpSpPr/>
          <p:nvPr/>
        </p:nvGrpSpPr>
        <p:grpSpPr>
          <a:xfrm>
            <a:off x="5488950" y="4149599"/>
            <a:ext cx="3338775" cy="993903"/>
            <a:chOff x="4734025" y="946003"/>
            <a:chExt cx="3338775" cy="993903"/>
          </a:xfrm>
        </p:grpSpPr>
        <p:grpSp>
          <p:nvGrpSpPr>
            <p:cNvPr id="142" name="Google Shape;142;p21"/>
            <p:cNvGrpSpPr/>
            <p:nvPr/>
          </p:nvGrpSpPr>
          <p:grpSpPr>
            <a:xfrm>
              <a:off x="4734025" y="1140951"/>
              <a:ext cx="529800" cy="798956"/>
              <a:chOff x="4318975" y="1083450"/>
              <a:chExt cx="529800" cy="591250"/>
            </a:xfrm>
          </p:grpSpPr>
          <p:sp>
            <p:nvSpPr>
              <p:cNvPr id="143" name="Google Shape;143;p21"/>
              <p:cNvSpPr/>
              <p:nvPr/>
            </p:nvSpPr>
            <p:spPr>
              <a:xfrm>
                <a:off x="4517125" y="1086100"/>
                <a:ext cx="133500" cy="588600"/>
              </a:xfrm>
              <a:prstGeom prst="rect">
                <a:avLst/>
              </a:pr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4" name="Google Shape;144;p21"/>
              <p:cNvCxnSpPr/>
              <p:nvPr/>
            </p:nvCxnSpPr>
            <p:spPr>
              <a:xfrm rot="10800000">
                <a:off x="4318975" y="1083450"/>
                <a:ext cx="529800" cy="0"/>
              </a:xfrm>
              <a:prstGeom prst="straightConnector1">
                <a:avLst/>
              </a:prstGeom>
              <a:noFill/>
              <a:ln cap="flat" cmpd="sng" w="9525">
                <a:solidFill>
                  <a:srgbClr val="C2C2C2"/>
                </a:solidFill>
                <a:prstDash val="solid"/>
                <a:round/>
                <a:headEnd len="sm" w="sm" type="none"/>
                <a:tailEnd len="sm" w="sm" type="none"/>
              </a:ln>
            </p:spPr>
          </p:cxnSp>
        </p:grpSp>
        <p:sp>
          <p:nvSpPr>
            <p:cNvPr id="145" name="Google Shape;145;p21"/>
            <p:cNvSpPr txBox="1"/>
            <p:nvPr/>
          </p:nvSpPr>
          <p:spPr>
            <a:xfrm>
              <a:off x="5344600" y="946003"/>
              <a:ext cx="2728200" cy="276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500">
                  <a:solidFill>
                    <a:schemeClr val="dk2"/>
                  </a:solidFill>
                  <a:latin typeface="Roboto"/>
                  <a:ea typeface="Roboto"/>
                  <a:cs typeface="Roboto"/>
                  <a:sym typeface="Roboto"/>
                </a:rPr>
                <a:t>Sprint 5</a:t>
              </a:r>
              <a:endParaRPr b="1" sz="1500">
                <a:solidFill>
                  <a:schemeClr val="dk2"/>
                </a:solidFill>
                <a:latin typeface="Roboto"/>
                <a:ea typeface="Roboto"/>
                <a:cs typeface="Roboto"/>
                <a:sym typeface="Roboto"/>
              </a:endParaRPr>
            </a:p>
          </p:txBody>
        </p:sp>
        <p:sp>
          <p:nvSpPr>
            <p:cNvPr id="146" name="Google Shape;146;p21"/>
            <p:cNvSpPr txBox="1"/>
            <p:nvPr/>
          </p:nvSpPr>
          <p:spPr>
            <a:xfrm>
              <a:off x="5344600" y="1222248"/>
              <a:ext cx="2728200" cy="410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100">
                  <a:solidFill>
                    <a:schemeClr val="dk2"/>
                  </a:solidFill>
                  <a:latin typeface="Roboto"/>
                  <a:ea typeface="Roboto"/>
                  <a:cs typeface="Roboto"/>
                  <a:sym typeface="Roboto"/>
                </a:rPr>
                <a:t>Admin Dashboard</a:t>
              </a:r>
              <a:endParaRPr sz="1100">
                <a:solidFill>
                  <a:schemeClr val="dk2"/>
                </a:solidFill>
                <a:latin typeface="Roboto"/>
                <a:ea typeface="Roboto"/>
                <a:cs typeface="Roboto"/>
                <a:sym typeface="Roboto"/>
              </a:endParaRPr>
            </a:p>
          </p:txBody>
        </p:sp>
      </p:grpSp>
      <p:grpSp>
        <p:nvGrpSpPr>
          <p:cNvPr id="147" name="Google Shape;147;p21"/>
          <p:cNvGrpSpPr/>
          <p:nvPr/>
        </p:nvGrpSpPr>
        <p:grpSpPr>
          <a:xfrm>
            <a:off x="5488950" y="1745834"/>
            <a:ext cx="3338775" cy="993903"/>
            <a:chOff x="4734025" y="946003"/>
            <a:chExt cx="3338775" cy="993903"/>
          </a:xfrm>
        </p:grpSpPr>
        <p:grpSp>
          <p:nvGrpSpPr>
            <p:cNvPr id="148" name="Google Shape;148;p21"/>
            <p:cNvGrpSpPr/>
            <p:nvPr/>
          </p:nvGrpSpPr>
          <p:grpSpPr>
            <a:xfrm>
              <a:off x="4734025" y="1140951"/>
              <a:ext cx="529800" cy="798956"/>
              <a:chOff x="4318975" y="1083450"/>
              <a:chExt cx="529800" cy="591250"/>
            </a:xfrm>
          </p:grpSpPr>
          <p:sp>
            <p:nvSpPr>
              <p:cNvPr id="149" name="Google Shape;149;p21"/>
              <p:cNvSpPr/>
              <p:nvPr/>
            </p:nvSpPr>
            <p:spPr>
              <a:xfrm>
                <a:off x="4517125" y="1086100"/>
                <a:ext cx="133500" cy="588600"/>
              </a:xfrm>
              <a:prstGeom prst="rect">
                <a:avLst/>
              </a:prstGeom>
              <a:solidFill>
                <a:srgbClr val="840D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0" name="Google Shape;150;p21"/>
              <p:cNvCxnSpPr/>
              <p:nvPr/>
            </p:nvCxnSpPr>
            <p:spPr>
              <a:xfrm rot="10800000">
                <a:off x="4318975" y="1083450"/>
                <a:ext cx="529800" cy="0"/>
              </a:xfrm>
              <a:prstGeom prst="straightConnector1">
                <a:avLst/>
              </a:prstGeom>
              <a:noFill/>
              <a:ln cap="flat" cmpd="sng" w="9525">
                <a:solidFill>
                  <a:srgbClr val="840D35"/>
                </a:solidFill>
                <a:prstDash val="solid"/>
                <a:round/>
                <a:headEnd len="sm" w="sm" type="none"/>
                <a:tailEnd len="sm" w="sm" type="none"/>
              </a:ln>
            </p:spPr>
          </p:cxnSp>
        </p:grpSp>
        <p:sp>
          <p:nvSpPr>
            <p:cNvPr id="151" name="Google Shape;151;p21"/>
            <p:cNvSpPr txBox="1"/>
            <p:nvPr/>
          </p:nvSpPr>
          <p:spPr>
            <a:xfrm>
              <a:off x="5344600" y="946003"/>
              <a:ext cx="2728200" cy="276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500">
                  <a:solidFill>
                    <a:srgbClr val="840D35"/>
                  </a:solidFill>
                  <a:latin typeface="Roboto"/>
                  <a:ea typeface="Roboto"/>
                  <a:cs typeface="Roboto"/>
                  <a:sym typeface="Roboto"/>
                </a:rPr>
                <a:t>Sprint 2</a:t>
              </a:r>
              <a:endParaRPr b="1" sz="1500">
                <a:solidFill>
                  <a:srgbClr val="840D35"/>
                </a:solidFill>
                <a:latin typeface="Roboto"/>
                <a:ea typeface="Roboto"/>
                <a:cs typeface="Roboto"/>
                <a:sym typeface="Roboto"/>
              </a:endParaRPr>
            </a:p>
          </p:txBody>
        </p:sp>
        <p:sp>
          <p:nvSpPr>
            <p:cNvPr id="152" name="Google Shape;152;p21"/>
            <p:cNvSpPr txBox="1"/>
            <p:nvPr/>
          </p:nvSpPr>
          <p:spPr>
            <a:xfrm>
              <a:off x="5344600" y="1222248"/>
              <a:ext cx="2728200" cy="410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100">
                  <a:solidFill>
                    <a:srgbClr val="840D35"/>
                  </a:solidFill>
                  <a:latin typeface="Roboto"/>
                  <a:ea typeface="Roboto"/>
                  <a:cs typeface="Roboto"/>
                  <a:sym typeface="Roboto"/>
                </a:rPr>
                <a:t>Search</a:t>
              </a:r>
              <a:endParaRPr sz="1100">
                <a:solidFill>
                  <a:srgbClr val="840D35"/>
                </a:solidFill>
                <a:latin typeface="Roboto"/>
                <a:ea typeface="Roboto"/>
                <a:cs typeface="Roboto"/>
                <a:sym typeface="Roboto"/>
              </a:endParaRPr>
            </a:p>
          </p:txBody>
        </p:sp>
      </p:grpSp>
      <p:pic>
        <p:nvPicPr>
          <p:cNvPr id="153" name="Google Shape;153;p21"/>
          <p:cNvPicPr preferRelativeResize="0"/>
          <p:nvPr/>
        </p:nvPicPr>
        <p:blipFill>
          <a:blip r:embed="rId3">
            <a:alphaModFix/>
          </a:blip>
          <a:stretch>
            <a:fillRect/>
          </a:stretch>
        </p:blipFill>
        <p:spPr>
          <a:xfrm rot="181599">
            <a:off x="5426177" y="654975"/>
            <a:ext cx="288599" cy="5521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